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38"/>
  </p:notesMasterIdLst>
  <p:sldIdLst>
    <p:sldId id="2220" r:id="rId6"/>
    <p:sldId id="256" r:id="rId7"/>
    <p:sldId id="257" r:id="rId8"/>
    <p:sldId id="2203" r:id="rId9"/>
    <p:sldId id="2231" r:id="rId10"/>
    <p:sldId id="2227" r:id="rId11"/>
    <p:sldId id="2229" r:id="rId12"/>
    <p:sldId id="266" r:id="rId13"/>
    <p:sldId id="2204" r:id="rId14"/>
    <p:sldId id="260" r:id="rId15"/>
    <p:sldId id="263" r:id="rId16"/>
    <p:sldId id="291" r:id="rId17"/>
    <p:sldId id="2191" r:id="rId18"/>
    <p:sldId id="2195" r:id="rId19"/>
    <p:sldId id="273" r:id="rId20"/>
    <p:sldId id="259" r:id="rId21"/>
    <p:sldId id="265" r:id="rId22"/>
    <p:sldId id="264" r:id="rId23"/>
    <p:sldId id="2202" r:id="rId24"/>
    <p:sldId id="2215" r:id="rId25"/>
    <p:sldId id="261" r:id="rId26"/>
    <p:sldId id="267" r:id="rId27"/>
    <p:sldId id="2205" r:id="rId28"/>
    <p:sldId id="2221" r:id="rId29"/>
    <p:sldId id="2222" r:id="rId30"/>
    <p:sldId id="2210" r:id="rId31"/>
    <p:sldId id="2223" r:id="rId32"/>
    <p:sldId id="268" r:id="rId33"/>
    <p:sldId id="2209" r:id="rId34"/>
    <p:sldId id="2200" r:id="rId35"/>
    <p:sldId id="2201" r:id="rId36"/>
    <p:sldId id="2219" r:id="rId3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08798-C0AB-CAB1-CCBB-7396BFEB89F0}" v="115" dt="2026-06-04T09:36:20.917"/>
    <p1510:client id="{1EE90664-9967-9BF3-2897-620E3E9D975D}" v="65" dt="2026-06-03T13:32:25.573"/>
    <p1510:client id="{26A326F7-FE3A-4EB0-9B19-05286946F40B}" v="10" dt="2026-06-03T17:39:34.973"/>
    <p1510:client id="{A122A00C-2EE5-58A2-C8D7-371AF15E2F9F}" v="50" dt="2026-06-03T17:37:14.754"/>
    <p1510:client id="{CED98667-A80E-D682-0A90-8FDEAC241379}" v="25" dt="2026-06-03T13:34:21.443"/>
    <p1510:client id="{D081E125-4077-DAEA-F0AB-71943B4B3D61}" v="20" dt="2026-06-03T12:01:03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A2806-1639-4400-A49F-9AF2AB9A0E6F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DA76C-AEE2-4EBC-AC4F-6FD481F6BB3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890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67F4A8-1D14-4660-B134-415389158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52C4BD9-FFCA-4682-9722-732EEFD06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DA7DCE-8FCF-46B3-99BC-C003FB4B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9B7245-E59E-4FF1-A2B4-054FEC42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C5EB0A-51B6-485E-AE2F-7C954295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114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C6B748-F4D1-424B-8F22-A7867B03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29A6D28-5D20-4F05-84B9-A1C4D60EF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DEFFDF-9C28-44C1-859E-1A68728F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4CB1D8-DF9F-4CD9-92EC-E7D35FC9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592546-2CB2-41DD-80F7-DB6707CE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22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4C24A55-7929-40FE-A415-E8AAF2A24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9689B4-D3B7-4300-AD53-B99CD400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2B737C-3455-48FF-9074-09A0792F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48DA20-6FC8-4AF2-A9CE-AD0B7FD8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0F863E-E77C-4381-9886-2DC404D8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91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 m punktliste og bølg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C367478-5431-4866-A6C7-9349560391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68722" y="-4763"/>
            <a:ext cx="5723278" cy="6861176"/>
          </a:xfrm>
          <a:custGeom>
            <a:avLst/>
            <a:gdLst>
              <a:gd name="connsiteX0" fmla="*/ 1161927 w 5723278"/>
              <a:gd name="connsiteY0" fmla="*/ 0 h 6861176"/>
              <a:gd name="connsiteX1" fmla="*/ 5723278 w 5723278"/>
              <a:gd name="connsiteY1" fmla="*/ 0 h 6861176"/>
              <a:gd name="connsiteX2" fmla="*/ 5723278 w 5723278"/>
              <a:gd name="connsiteY2" fmla="*/ 6861176 h 6861176"/>
              <a:gd name="connsiteX3" fmla="*/ 262138 w 5723278"/>
              <a:gd name="connsiteY3" fmla="*/ 6861176 h 6861176"/>
              <a:gd name="connsiteX4" fmla="*/ 198949 w 5723278"/>
              <a:gd name="connsiteY4" fmla="*/ 6652943 h 6861176"/>
              <a:gd name="connsiteX5" fmla="*/ 168564 w 5723278"/>
              <a:gd name="connsiteY5" fmla="*/ 4349949 h 6861176"/>
              <a:gd name="connsiteX6" fmla="*/ 1336635 w 5723278"/>
              <a:gd name="connsiteY6" fmla="*/ 2068462 h 6861176"/>
              <a:gd name="connsiteX7" fmla="*/ 1627699 w 5723278"/>
              <a:gd name="connsiteY7" fmla="*/ 1136801 h 6861176"/>
              <a:gd name="connsiteX8" fmla="*/ 1263593 w 5723278"/>
              <a:gd name="connsiteY8" fmla="*/ 112081 h 686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3278" h="6861176">
                <a:moveTo>
                  <a:pt x="1161927" y="0"/>
                </a:moveTo>
                <a:lnTo>
                  <a:pt x="5723278" y="0"/>
                </a:lnTo>
                <a:lnTo>
                  <a:pt x="5723278" y="6861176"/>
                </a:lnTo>
                <a:lnTo>
                  <a:pt x="262138" y="6861176"/>
                </a:lnTo>
                <a:lnTo>
                  <a:pt x="198949" y="6652943"/>
                </a:lnTo>
                <a:cubicBezTo>
                  <a:pt x="-94925" y="5630159"/>
                  <a:pt x="-26856" y="4993405"/>
                  <a:pt x="168564" y="4349949"/>
                </a:cubicBezTo>
                <a:cubicBezTo>
                  <a:pt x="533348" y="3146290"/>
                  <a:pt x="1121832" y="2407825"/>
                  <a:pt x="1336635" y="2068462"/>
                </a:cubicBezTo>
                <a:cubicBezTo>
                  <a:pt x="1551438" y="1730369"/>
                  <a:pt x="1622615" y="1535903"/>
                  <a:pt x="1627699" y="1136801"/>
                </a:cubicBezTo>
                <a:cubicBezTo>
                  <a:pt x="1632149" y="788700"/>
                  <a:pt x="1490628" y="392915"/>
                  <a:pt x="1263593" y="112081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skifte bilde eller trykk Sett inn -&gt; Bilder -&gt; Fra fil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FF3C65-F0BE-47BF-A162-A2DA2CD9485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7704" y="2220045"/>
            <a:ext cx="5181600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669A33-C653-4A27-95B1-B78CFF0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4105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07355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 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A3D0B8A-42A7-408E-AFB0-E3E4B719E3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14811" y="5173980"/>
            <a:ext cx="5677189" cy="16840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505DD3-96CD-4F5C-930F-D599BDC65C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5712" y="6037388"/>
            <a:ext cx="423864" cy="5430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EE76-B15E-4753-A974-AE013B9CEF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502" y="2220045"/>
            <a:ext cx="4828319" cy="324961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B7F2B-9E60-4CF9-AD73-6D076355D0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220045"/>
            <a:ext cx="5499100" cy="324961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D5C412-C24C-4F89-ADA3-650872E5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9008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513982B-6AEA-4259-876E-EAF94E8B1C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6413"/>
          </a:xfrm>
          <a:custGeom>
            <a:avLst/>
            <a:gdLst>
              <a:gd name="connsiteX0" fmla="*/ 0 w 12192000"/>
              <a:gd name="connsiteY0" fmla="*/ 0 h 6856413"/>
              <a:gd name="connsiteX1" fmla="*/ 12192000 w 12192000"/>
              <a:gd name="connsiteY1" fmla="*/ 0 h 6856413"/>
              <a:gd name="connsiteX2" fmla="*/ 10389051 w 12192000"/>
              <a:gd name="connsiteY2" fmla="*/ 1211277 h 6856413"/>
              <a:gd name="connsiteX3" fmla="*/ 8989862 w 12192000"/>
              <a:gd name="connsiteY3" fmla="*/ 2114021 h 6856413"/>
              <a:gd name="connsiteX4" fmla="*/ 8156950 w 12192000"/>
              <a:gd name="connsiteY4" fmla="*/ 2604119 h 6856413"/>
              <a:gd name="connsiteX5" fmla="*/ 6214336 w 12192000"/>
              <a:gd name="connsiteY5" fmla="*/ 2244799 h 6856413"/>
              <a:gd name="connsiteX6" fmla="*/ 3733377 w 12192000"/>
              <a:gd name="connsiteY6" fmla="*/ 3514481 h 6856413"/>
              <a:gd name="connsiteX7" fmla="*/ 2209758 w 12192000"/>
              <a:gd name="connsiteY7" fmla="*/ 4099805 h 6856413"/>
              <a:gd name="connsiteX8" fmla="*/ 1780 w 12192000"/>
              <a:gd name="connsiteY8" fmla="*/ 3284669 h 6856413"/>
              <a:gd name="connsiteX9" fmla="*/ 1780 w 12192000"/>
              <a:gd name="connsiteY9" fmla="*/ 6856285 h 6856413"/>
              <a:gd name="connsiteX10" fmla="*/ 12192000 w 12192000"/>
              <a:gd name="connsiteY10" fmla="*/ 6856285 h 6856413"/>
              <a:gd name="connsiteX11" fmla="*/ 12192000 w 12192000"/>
              <a:gd name="connsiteY11" fmla="*/ 6856413 h 6856413"/>
              <a:gd name="connsiteX12" fmla="*/ 0 w 12192000"/>
              <a:gd name="connsiteY12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6413">
                <a:moveTo>
                  <a:pt x="0" y="0"/>
                </a:moveTo>
                <a:lnTo>
                  <a:pt x="12192000" y="0"/>
                </a:lnTo>
                <a:cubicBezTo>
                  <a:pt x="11756499" y="410107"/>
                  <a:pt x="11067062" y="1182074"/>
                  <a:pt x="10389051" y="1211277"/>
                </a:cubicBezTo>
                <a:cubicBezTo>
                  <a:pt x="9774526" y="1236671"/>
                  <a:pt x="9422823" y="1352212"/>
                  <a:pt x="8989862" y="2114021"/>
                </a:cubicBezTo>
                <a:cubicBezTo>
                  <a:pt x="8786713" y="2479690"/>
                  <a:pt x="8526428" y="2635861"/>
                  <a:pt x="8156950" y="2604119"/>
                </a:cubicBezTo>
                <a:cubicBezTo>
                  <a:pt x="7787473" y="2572377"/>
                  <a:pt x="7282139" y="2244799"/>
                  <a:pt x="6214336" y="2244799"/>
                </a:cubicBezTo>
                <a:cubicBezTo>
                  <a:pt x="5549023" y="2244799"/>
                  <a:pt x="4944654" y="2421284"/>
                  <a:pt x="3733377" y="3514481"/>
                </a:cubicBezTo>
                <a:cubicBezTo>
                  <a:pt x="3252167" y="3948712"/>
                  <a:pt x="2717631" y="4099805"/>
                  <a:pt x="2209758" y="4099805"/>
                </a:cubicBezTo>
                <a:cubicBezTo>
                  <a:pt x="1063235" y="4099805"/>
                  <a:pt x="1780" y="3284669"/>
                  <a:pt x="1780" y="3284669"/>
                </a:cubicBezTo>
                <a:lnTo>
                  <a:pt x="1780" y="6856285"/>
                </a:lnTo>
                <a:lnTo>
                  <a:pt x="12192000" y="6856285"/>
                </a:lnTo>
                <a:lnTo>
                  <a:pt x="12192000" y="6856413"/>
                </a:lnTo>
                <a:lnTo>
                  <a:pt x="0" y="685641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på ikonet for å skifte bilde eller trykk Sett inn -&gt; Bilder -&gt; Fra fil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A9474-D26A-4663-9590-375B56E1A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4836160"/>
            <a:ext cx="9144000" cy="176784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nb-NO" noProof="0"/>
              <a:t>Klikk for å redigere tittelstil</a:t>
            </a:r>
          </a:p>
        </p:txBody>
      </p:sp>
      <p:pic>
        <p:nvPicPr>
          <p:cNvPr id="5" name="Graphic 20">
            <a:extLst>
              <a:ext uri="{FF2B5EF4-FFF2-40B4-BE49-F238E27FC236}">
                <a16:creationId xmlns:a16="http://schemas.microsoft.com/office/drawing/2014/main" id="{60FABA97-A4C1-5E4E-966F-C8BA37429E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5610" y="5665788"/>
            <a:ext cx="184107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1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 en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C556-01E1-46F0-A622-33752AC7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D42C8-C1C2-4A5E-BDA7-0CBADCD56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10515600" cy="244737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B624DAFA-4B08-5545-83ED-55C7A6F552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538058" y="5192620"/>
            <a:ext cx="5677189" cy="1677736"/>
          </a:xfrm>
          <a:prstGeom prst="rect">
            <a:avLst/>
          </a:prstGeom>
        </p:spPr>
      </p:pic>
      <p:pic>
        <p:nvPicPr>
          <p:cNvPr id="13" name="Graphic 3">
            <a:extLst>
              <a:ext uri="{FF2B5EF4-FFF2-40B4-BE49-F238E27FC236}">
                <a16:creationId xmlns:a16="http://schemas.microsoft.com/office/drawing/2014/main" id="{F1B52EAE-4DFA-B24E-9497-D8908F6D1E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5713" y="6037388"/>
            <a:ext cx="423863" cy="5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96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A575C6-2A99-405E-9094-01AB0339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F5A577-4093-4314-B9EE-472C40B0D18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10515600" cy="3249609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8" name="Graphic 3">
            <a:extLst>
              <a:ext uri="{FF2B5EF4-FFF2-40B4-BE49-F238E27FC236}">
                <a16:creationId xmlns:a16="http://schemas.microsoft.com/office/drawing/2014/main" id="{182051F9-DC4F-724F-B9A6-BC9D609AD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15713" y="6037388"/>
            <a:ext cx="423863" cy="5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24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side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/>
          <p:cNvCxnSpPr/>
          <p:nvPr userDrawn="1"/>
        </p:nvCxnSpPr>
        <p:spPr>
          <a:xfrm>
            <a:off x="720001" y="6550560"/>
            <a:ext cx="8352929" cy="0"/>
          </a:xfrm>
          <a:prstGeom prst="line">
            <a:avLst/>
          </a:prstGeom>
          <a:ln>
            <a:solidFill>
              <a:srgbClr val="717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6370560"/>
            <a:ext cx="7968288" cy="228272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900" cap="all" baseline="0">
                <a:solidFill>
                  <a:srgbClr val="717174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nb-NO"/>
              <a:t>Tema</a:t>
            </a:r>
            <a:endParaRPr lang="nn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84000" y="615826"/>
            <a:ext cx="11002409" cy="65293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1" y="6345360"/>
            <a:ext cx="2602409" cy="324000"/>
          </a:xfrm>
          <a:prstGeom prst="rect">
            <a:avLst/>
          </a:prstGeom>
        </p:spPr>
      </p:pic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369711" y="1989038"/>
            <a:ext cx="6446507" cy="39602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056108" y="1988840"/>
            <a:ext cx="4129617" cy="324036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054949" y="5301209"/>
            <a:ext cx="4129617" cy="172863"/>
          </a:xfrm>
        </p:spPr>
        <p:txBody>
          <a:bodyPr>
            <a:noAutofit/>
          </a:bodyPr>
          <a:lstStyle>
            <a:lvl1pPr marL="0" indent="0" algn="r">
              <a:buNone/>
              <a:defRPr sz="700">
                <a:solidFill>
                  <a:srgbClr val="717174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nb-NO"/>
              <a:t>Klikk for å legge inn foto-kredit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6"/>
          </p:nvPr>
        </p:nvSpPr>
        <p:spPr>
          <a:xfrm>
            <a:off x="9011840" y="6356351"/>
            <a:ext cx="2844800" cy="365125"/>
          </a:xfrm>
        </p:spPr>
        <p:txBody>
          <a:bodyPr/>
          <a:lstStyle/>
          <a:p>
            <a:fld id="{8B9F9FD4-62E2-4CD7-A725-A8BBC27C8F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999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513982B-6AEA-4259-876E-EAF94E8B1C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6413"/>
          </a:xfrm>
          <a:custGeom>
            <a:avLst/>
            <a:gdLst>
              <a:gd name="connsiteX0" fmla="*/ 0 w 12192000"/>
              <a:gd name="connsiteY0" fmla="*/ 0 h 6856413"/>
              <a:gd name="connsiteX1" fmla="*/ 12192000 w 12192000"/>
              <a:gd name="connsiteY1" fmla="*/ 0 h 6856413"/>
              <a:gd name="connsiteX2" fmla="*/ 10389051 w 12192000"/>
              <a:gd name="connsiteY2" fmla="*/ 1211277 h 6856413"/>
              <a:gd name="connsiteX3" fmla="*/ 8989862 w 12192000"/>
              <a:gd name="connsiteY3" fmla="*/ 2114021 h 6856413"/>
              <a:gd name="connsiteX4" fmla="*/ 8156950 w 12192000"/>
              <a:gd name="connsiteY4" fmla="*/ 2604119 h 6856413"/>
              <a:gd name="connsiteX5" fmla="*/ 6214336 w 12192000"/>
              <a:gd name="connsiteY5" fmla="*/ 2244799 h 6856413"/>
              <a:gd name="connsiteX6" fmla="*/ 3733377 w 12192000"/>
              <a:gd name="connsiteY6" fmla="*/ 3514481 h 6856413"/>
              <a:gd name="connsiteX7" fmla="*/ 2209758 w 12192000"/>
              <a:gd name="connsiteY7" fmla="*/ 4099805 h 6856413"/>
              <a:gd name="connsiteX8" fmla="*/ 1780 w 12192000"/>
              <a:gd name="connsiteY8" fmla="*/ 3284669 h 6856413"/>
              <a:gd name="connsiteX9" fmla="*/ 1780 w 12192000"/>
              <a:gd name="connsiteY9" fmla="*/ 6856285 h 6856413"/>
              <a:gd name="connsiteX10" fmla="*/ 12192000 w 12192000"/>
              <a:gd name="connsiteY10" fmla="*/ 6856285 h 6856413"/>
              <a:gd name="connsiteX11" fmla="*/ 12192000 w 12192000"/>
              <a:gd name="connsiteY11" fmla="*/ 6856413 h 6856413"/>
              <a:gd name="connsiteX12" fmla="*/ 0 w 12192000"/>
              <a:gd name="connsiteY12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6413">
                <a:moveTo>
                  <a:pt x="0" y="0"/>
                </a:moveTo>
                <a:lnTo>
                  <a:pt x="12192000" y="0"/>
                </a:lnTo>
                <a:cubicBezTo>
                  <a:pt x="11756499" y="410107"/>
                  <a:pt x="11067062" y="1182074"/>
                  <a:pt x="10389051" y="1211277"/>
                </a:cubicBezTo>
                <a:cubicBezTo>
                  <a:pt x="9774526" y="1236671"/>
                  <a:pt x="9422823" y="1352212"/>
                  <a:pt x="8989862" y="2114021"/>
                </a:cubicBezTo>
                <a:cubicBezTo>
                  <a:pt x="8786713" y="2479690"/>
                  <a:pt x="8526428" y="2635861"/>
                  <a:pt x="8156950" y="2604119"/>
                </a:cubicBezTo>
                <a:cubicBezTo>
                  <a:pt x="7787473" y="2572377"/>
                  <a:pt x="7282139" y="2244799"/>
                  <a:pt x="6214336" y="2244799"/>
                </a:cubicBezTo>
                <a:cubicBezTo>
                  <a:pt x="5549023" y="2244799"/>
                  <a:pt x="4944654" y="2421284"/>
                  <a:pt x="3733377" y="3514481"/>
                </a:cubicBezTo>
                <a:cubicBezTo>
                  <a:pt x="3252167" y="3948712"/>
                  <a:pt x="2717631" y="4099805"/>
                  <a:pt x="2209758" y="4099805"/>
                </a:cubicBezTo>
                <a:cubicBezTo>
                  <a:pt x="1063235" y="4099805"/>
                  <a:pt x="1780" y="3284669"/>
                  <a:pt x="1780" y="3284669"/>
                </a:cubicBezTo>
                <a:lnTo>
                  <a:pt x="1780" y="6856285"/>
                </a:lnTo>
                <a:lnTo>
                  <a:pt x="12192000" y="6856285"/>
                </a:lnTo>
                <a:lnTo>
                  <a:pt x="12192000" y="6856413"/>
                </a:lnTo>
                <a:lnTo>
                  <a:pt x="0" y="685641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på ikonet for å skifte bilde eller trykk Sett inn -&gt; Bilder -&gt; Fra fil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A9474-D26A-4663-9590-375B56E1A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4836160"/>
            <a:ext cx="9144000" cy="176784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nb-NO" noProof="0"/>
              <a:t>Klikk for å redigere tittelstil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1DFCFDD5-C4D1-47DC-9CE6-7107F8044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5610" y="5665788"/>
            <a:ext cx="184107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m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2DBD6CE-A53A-4C58-8E11-D7A29976EF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DFCFDD5-C4D1-47DC-9CE6-7107F8044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3282" y="594386"/>
            <a:ext cx="1841079" cy="6683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629A06-801C-41B2-9171-0FE9378FD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107" y="647219"/>
            <a:ext cx="8160093" cy="125572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E5223A-A4D8-4844-94B0-CDEB60C99A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1107" y="2014538"/>
            <a:ext cx="9322143" cy="412677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9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46383-E83C-442A-9A65-E4A19DFF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B7A746-490A-40D3-B3FE-8A3A03192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C675DF-1A52-4797-97A0-BEC5038D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39BCDB-3CD7-4ACF-A541-4805595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9C94EC-DB27-46AF-A25F-D8472E9C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1065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eller kapittel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F42E9D7-9E73-4E5D-AE25-DD2F842165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F32DF9-5803-41FE-9D91-AC6BE25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476" y="2008187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 noProof="0"/>
              <a:t>Klikk for å redigere tittelstil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621D6CF-F271-4549-92BA-EE7C56F38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5610" y="5665788"/>
            <a:ext cx="184107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88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en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C556-01E1-46F0-A622-33752AC7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A3D0B8A-42A7-408E-AFB0-E3E4B719E3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14811" y="5173980"/>
            <a:ext cx="5677189" cy="16840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505DD3-96CD-4F5C-930F-D599BDC65C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5712" y="6037388"/>
            <a:ext cx="423864" cy="543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D42C8-C1C2-4A5E-BDA7-0CBADCD56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10515600" cy="244737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8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7B4246-C333-44EF-8645-28D2DA1B95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15713" y="6037388"/>
            <a:ext cx="423863" cy="5430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A575C6-2A99-405E-9094-01AB0339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F5A577-4093-4314-B9EE-472C40B0D18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79500" y="2220048"/>
            <a:ext cx="10515600" cy="3249609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18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A3D0B8A-42A7-408E-AFB0-E3E4B719E3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14811" y="5173980"/>
            <a:ext cx="5677189" cy="16840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505DD3-96CD-4F5C-930F-D599BDC65C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5712" y="6037388"/>
            <a:ext cx="423864" cy="5430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EE76-B15E-4753-A974-AE013B9CEF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502" y="2220045"/>
            <a:ext cx="4828319" cy="324961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B7F2B-9E60-4CF9-AD73-6D076355D0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220045"/>
            <a:ext cx="5499100" cy="324961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D5C412-C24C-4F89-ADA3-650872E5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10515600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08590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punktliste og bølg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C367478-5431-4866-A6C7-9349560391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68722" y="-4763"/>
            <a:ext cx="5723278" cy="6861176"/>
          </a:xfrm>
          <a:custGeom>
            <a:avLst/>
            <a:gdLst>
              <a:gd name="connsiteX0" fmla="*/ 1161927 w 5723278"/>
              <a:gd name="connsiteY0" fmla="*/ 0 h 6861176"/>
              <a:gd name="connsiteX1" fmla="*/ 5723278 w 5723278"/>
              <a:gd name="connsiteY1" fmla="*/ 0 h 6861176"/>
              <a:gd name="connsiteX2" fmla="*/ 5723278 w 5723278"/>
              <a:gd name="connsiteY2" fmla="*/ 6861176 h 6861176"/>
              <a:gd name="connsiteX3" fmla="*/ 262138 w 5723278"/>
              <a:gd name="connsiteY3" fmla="*/ 6861176 h 6861176"/>
              <a:gd name="connsiteX4" fmla="*/ 198949 w 5723278"/>
              <a:gd name="connsiteY4" fmla="*/ 6652943 h 6861176"/>
              <a:gd name="connsiteX5" fmla="*/ 168564 w 5723278"/>
              <a:gd name="connsiteY5" fmla="*/ 4349949 h 6861176"/>
              <a:gd name="connsiteX6" fmla="*/ 1336635 w 5723278"/>
              <a:gd name="connsiteY6" fmla="*/ 2068462 h 6861176"/>
              <a:gd name="connsiteX7" fmla="*/ 1627699 w 5723278"/>
              <a:gd name="connsiteY7" fmla="*/ 1136801 h 6861176"/>
              <a:gd name="connsiteX8" fmla="*/ 1263593 w 5723278"/>
              <a:gd name="connsiteY8" fmla="*/ 112081 h 686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3278" h="6861176">
                <a:moveTo>
                  <a:pt x="1161927" y="0"/>
                </a:moveTo>
                <a:lnTo>
                  <a:pt x="5723278" y="0"/>
                </a:lnTo>
                <a:lnTo>
                  <a:pt x="5723278" y="6861176"/>
                </a:lnTo>
                <a:lnTo>
                  <a:pt x="262138" y="6861176"/>
                </a:lnTo>
                <a:lnTo>
                  <a:pt x="198949" y="6652943"/>
                </a:lnTo>
                <a:cubicBezTo>
                  <a:pt x="-94925" y="5630159"/>
                  <a:pt x="-26856" y="4993405"/>
                  <a:pt x="168564" y="4349949"/>
                </a:cubicBezTo>
                <a:cubicBezTo>
                  <a:pt x="533348" y="3146290"/>
                  <a:pt x="1121832" y="2407825"/>
                  <a:pt x="1336635" y="2068462"/>
                </a:cubicBezTo>
                <a:cubicBezTo>
                  <a:pt x="1551438" y="1730369"/>
                  <a:pt x="1622615" y="1535903"/>
                  <a:pt x="1627699" y="1136801"/>
                </a:cubicBezTo>
                <a:cubicBezTo>
                  <a:pt x="1632149" y="788700"/>
                  <a:pt x="1490628" y="392915"/>
                  <a:pt x="1263593" y="112081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skifte bilde eller trykk Sett inn -&gt; Bilder -&gt; Fra fil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FF3C65-F0BE-47BF-A162-A2DA2CD9485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7704" y="2220045"/>
            <a:ext cx="5181600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669A33-C653-4A27-95B1-B78CFF0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4105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29059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punktliste og lang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1492D0-1B9C-4BAE-92EC-07665C386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96200" y="0"/>
            <a:ext cx="4495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skifte bilde eller trykk Sett inn -&gt; Bilder -&gt; Fra fil </a:t>
            </a:r>
          </a:p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DB4191-AE80-4391-B99B-E1A67F45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2073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D76C7F-65DC-456B-84B2-57E6BD87532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7704" y="2220045"/>
            <a:ext cx="5181600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05891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punktliste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BE437639-6CF0-42DE-B518-73BD72789C6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62624" y="2220045"/>
            <a:ext cx="5762625" cy="39426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skifte bilde eller trykk Sett inn -&gt; Bilder -&gt; Fra fil 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1B978-9D2D-4616-B2B6-40523E64D7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15714" y="6037388"/>
            <a:ext cx="423863" cy="54307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7CD1C-5906-421F-909C-C9B7504F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491294"/>
            <a:ext cx="5941059" cy="150018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3103FB-7785-4BF2-B284-8D12B8130B2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077704" y="2220045"/>
            <a:ext cx="4503946" cy="39426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12128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3A0217-ADAC-43A7-B20B-1CE7909E3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Trykk Sett inn -&gt; Bilder -&gt; Fra fil for å endre eller legge inn bilde</a:t>
            </a:r>
          </a:p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252FCB-4198-400D-91BA-D57616DB6C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4810" y="5173980"/>
            <a:ext cx="5677189" cy="1687194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8173ED6-D157-4E95-A591-5891045D7F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15712" y="6037389"/>
            <a:ext cx="423864" cy="543075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30EC5EF3-DC18-4719-B157-42E93356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406" y="2146301"/>
            <a:ext cx="5677188" cy="250190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5846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3A0217-ADAC-43A7-B20B-1CE7909E3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noProof="0"/>
              <a:t>Trykk Sett inn -&gt; Bilder -&gt; Fra fil for å endre eller legge inn bilde</a:t>
            </a:r>
          </a:p>
          <a:p>
            <a:endParaRPr lang="en-GB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30EC5EF3-DC18-4719-B157-42E93356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406" y="2146301"/>
            <a:ext cx="5677188" cy="250190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1300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097AB7-217A-482B-86E2-93EA932B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96707A0-B4CD-4414-B78B-5CA816D87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578F1D-F812-48B9-B4E2-721F46A4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A32406C-2937-4EF8-AFEE-E7B5AD91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1DF3E3-3669-4C9D-B8A9-8F67D7FD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08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71051C-DD4D-4F0D-A294-6F07BB48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1EB8A9-A83A-4FF3-94CF-40CD08EBD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353156-C720-4D9C-884E-4FD9BF124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D5979E6-FD42-434E-B84E-C284EC5A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D42A51-FC88-4098-9422-545AB586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F4437A-B6FD-4E55-A005-DCF54F70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20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6A07A7-7ECE-44F0-9DA8-A033708E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9A5D33-F0DE-4858-AEA8-233988AD3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FA79EEF-8F63-4132-B663-F7F590F1D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F1ECA6-FC99-4D47-B403-1783BADA0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7A44F12-0991-48D0-B3A4-82D8B9153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F26EC9E-CF1B-4E7A-9632-1DEFB306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9C871B1-496B-4610-863F-53EBCDC6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B3DE163-4AF2-4E68-80DD-7F4C9F97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332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1B61A-6AAA-4092-B791-000CF0C4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49BB5A7-D187-4DB1-AAC7-BA10DA06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5C9A740-21BF-4A57-95B6-4D01A1D8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00B27C-2EF9-4194-8996-C2DB8EF0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44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02C3430-E5C5-42D3-8743-D554E37C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C91318-620D-421F-88DE-A85463EF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B679D6-27CB-4BB5-90FA-68E07800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65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384BD5-7333-4330-870A-AD4BDEA9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C8848B-A3FC-4B32-8302-00DFCB61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196348-BE50-4577-90D7-E42CA2EFD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CC4F91-0BF1-4640-AEDF-8FDA1B96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EC1E474-F4F3-4A5C-BF16-655F6CAB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947A68D-7728-4307-9084-8F561242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88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E68470-8CA7-4DE8-A72D-2F85CEC2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B0163EA-D5DD-4A26-926D-BB319CB08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6AEB39-CBBA-407C-B9DA-07FFD172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55CAD4-6782-4F8D-B6D9-8D8B7B2D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C870151-50B5-48E4-91E0-8B7E75E8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C0F4E08-86D2-4170-849B-0952B570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5AE25DF-E601-49A9-A9F4-B3043136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8D82176-552A-466F-AA00-D940F673C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8B7682-3D2F-4599-BA14-C680D6D22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5F86B-F37D-4667-A9AF-21D6C325A9D1}" type="datetimeFigureOut">
              <a:rPr lang="nb-NO" smtClean="0"/>
              <a:t>04.06.2026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4DB97E-248F-470D-8CBA-E25A0D2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87E626-8AB8-455F-860B-62DF17184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82F26-2C7E-467E-AC51-1C61B3E583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737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42B55-8A53-49BD-A14A-A53DD044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241" y="79946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F00F3-9CE0-4E71-A340-7A62D9616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8189" y="2629432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0"/>
            <a:r>
              <a:rPr lang="nb-NO" noProof="0" err="1"/>
              <a:t>Vsvs</a:t>
            </a:r>
            <a:endParaRPr lang="nb-NO" noProof="0"/>
          </a:p>
          <a:p>
            <a:pPr lvl="0"/>
            <a:r>
              <a:rPr lang="nb-NO" noProof="0" err="1"/>
              <a:t>vsvsvsvs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840A8-3D98-4F20-8A16-FF37E4FD3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AB70F-67A0-4513-90FF-B3FD4DCAC31B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B11D1-C546-4B9F-844A-F0AB83D80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27F6-D9BB-445E-90E9-1747ED215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3125-B884-4212-8781-3EED52A79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988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0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13200" indent="-2844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9332CD9-4D43-297C-733F-627212E0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Velkommen til deg som skal begynne på skolen!</a:t>
            </a:r>
          </a:p>
        </p:txBody>
      </p:sp>
      <p:pic>
        <p:nvPicPr>
          <p:cNvPr id="13" name="Bilde 12" descr="Et bilde som inneholder utendørs, himmel, klær, vei&#10;&#10;Automatisk generert beskrivelse">
            <a:extLst>
              <a:ext uri="{FF2B5EF4-FFF2-40B4-BE49-F238E27FC236}">
                <a16:creationId xmlns:a16="http://schemas.microsoft.com/office/drawing/2014/main" id="{8BA98191-1E81-BD3B-A293-83450E812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8" r="-4" b="25870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15" name="Bilde 14" descr="Et bilde som inneholder klær, innendørs, sko, møbler&#10;&#10;Automatisk generert beskrivelse">
            <a:extLst>
              <a:ext uri="{FF2B5EF4-FFF2-40B4-BE49-F238E27FC236}">
                <a16:creationId xmlns:a16="http://schemas.microsoft.com/office/drawing/2014/main" id="{EBF5940B-0209-78C0-EA62-BED6B60D1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3" r="-3" b="30535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5" name="Plassholder for innhold 4" descr="Et bilde som inneholder tekst, tegnefilm, Barnekunst, kunst&#10;&#10;Automatisk generert beskrivelse">
            <a:extLst>
              <a:ext uri="{FF2B5EF4-FFF2-40B4-BE49-F238E27FC236}">
                <a16:creationId xmlns:a16="http://schemas.microsoft.com/office/drawing/2014/main" id="{8712F555-B0E0-2302-0EBB-F38F468A1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12652"/>
          <a:stretch/>
        </p:blipFill>
        <p:spPr>
          <a:xfrm>
            <a:off x="8086176" y="321734"/>
            <a:ext cx="3797984" cy="2010550"/>
          </a:xfrm>
          <a:prstGeom prst="rect">
            <a:avLst/>
          </a:prstGeom>
        </p:spPr>
      </p:pic>
      <p:pic>
        <p:nvPicPr>
          <p:cNvPr id="9" name="Bilde 8" descr="Et bilde som inneholder person, sko, bok, klær&#10;&#10;Automatisk generert beskrivelse">
            <a:extLst>
              <a:ext uri="{FF2B5EF4-FFF2-40B4-BE49-F238E27FC236}">
                <a16:creationId xmlns:a16="http://schemas.microsoft.com/office/drawing/2014/main" id="{EC9EE640-41F0-84C1-408C-104CDEA0CA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2" r="1" b="1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11" name="Bilde 10" descr="Et bilde som inneholder bær, frukt, person, utendørs&#10;&#10;Automatisk generert beskrivelse">
            <a:extLst>
              <a:ext uri="{FF2B5EF4-FFF2-40B4-BE49-F238E27FC236}">
                <a16:creationId xmlns:a16="http://schemas.microsoft.com/office/drawing/2014/main" id="{B400E074-384C-80FC-A7B4-7C3183372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3" r="-3" b="33489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7" name="Bilde 6" descr="Et bilde som inneholder lekeplass, klær, lek, leke&#10;&#10;Automatisk generert beskrivelse">
            <a:extLst>
              <a:ext uri="{FF2B5EF4-FFF2-40B4-BE49-F238E27FC236}">
                <a16:creationId xmlns:a16="http://schemas.microsoft.com/office/drawing/2014/main" id="{F5275C5F-5566-DE8E-BF1B-09E7DF25A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2" r="1" b="21644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70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95C4455-819B-4EC2-A5D8-E2D931E35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nb-NO" sz="4000"/>
              <a:t>Hus – gate - by</a:t>
            </a:r>
          </a:p>
        </p:txBody>
      </p:sp>
      <p:pic>
        <p:nvPicPr>
          <p:cNvPr id="12" name="Bilde 11" descr="Et bilde som inneholder innendørs, møbler, vegg, stol&#10;&#10;Automatisk generert beskrivelse">
            <a:extLst>
              <a:ext uri="{FF2B5EF4-FFF2-40B4-BE49-F238E27FC236}">
                <a16:creationId xmlns:a16="http://schemas.microsoft.com/office/drawing/2014/main" id="{649BDE77-A3E9-7593-8790-7D2AD6E6A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2" r="27255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6" name="Bilde 5" descr="Et bilde som inneholder gulv, innendørs, tak, rom&#10;&#10;Automatisk generert beskrivelse">
            <a:extLst>
              <a:ext uri="{FF2B5EF4-FFF2-40B4-BE49-F238E27FC236}">
                <a16:creationId xmlns:a16="http://schemas.microsoft.com/office/drawing/2014/main" id="{0F025825-ABD1-48EC-A1D3-8F0FE307A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-1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8" name="Bilde 7" descr="Et bilde som inneholder møbler, innendørs, tak, gulv&#10;&#10;Automatisk generert beskrivelse">
            <a:extLst>
              <a:ext uri="{FF2B5EF4-FFF2-40B4-BE49-F238E27FC236}">
                <a16:creationId xmlns:a16="http://schemas.microsoft.com/office/drawing/2014/main" id="{E737E129-0729-441E-B13F-FC9411BD5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1" r="1" b="4541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CAE65D-6EDE-4601-8D22-ADA4FB19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endParaRPr lang="nb-NO" sz="2000"/>
          </a:p>
          <a:p>
            <a:r>
              <a:rPr lang="nb-NO" sz="2000"/>
              <a:t>Hus – Klasserom</a:t>
            </a:r>
          </a:p>
          <a:p>
            <a:endParaRPr lang="nb-NO" sz="2000"/>
          </a:p>
          <a:p>
            <a:r>
              <a:rPr lang="nb-NO" sz="2000"/>
              <a:t>Gate – Fellesområde på trinn</a:t>
            </a:r>
          </a:p>
          <a:p>
            <a:endParaRPr lang="nb-NO" sz="2000"/>
          </a:p>
          <a:p>
            <a:r>
              <a:rPr lang="nb-NO" sz="2000"/>
              <a:t>By – Spesialrom</a:t>
            </a:r>
          </a:p>
          <a:p>
            <a:pPr marL="0" indent="0">
              <a:buNone/>
            </a:pPr>
            <a:r>
              <a:rPr lang="nb-NO" sz="2000"/>
              <a:t> (naturfag, danserom, bibliotek, mat og helse, kunst/håndverk)</a:t>
            </a:r>
          </a:p>
          <a:p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72976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bilvei, utendørs, personer, gruppe&#10;&#10;Automatisk generert beskrivelse">
            <a:extLst>
              <a:ext uri="{FF2B5EF4-FFF2-40B4-BE49-F238E27FC236}">
                <a16:creationId xmlns:a16="http://schemas.microsoft.com/office/drawing/2014/main" id="{7910622E-9E2D-4C97-8BEA-EEEDC1118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-2517568" y="-59367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014193-F384-489A-BFCB-AB67B2DE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GROM – </a:t>
            </a:r>
            <a:br>
              <a:rPr lang="nb-NO" sz="4000"/>
            </a:br>
            <a:r>
              <a:rPr lang="nb-NO" sz="4000"/>
              <a:t>Gode relasjoner, godt skolemiljø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7726BE-BE06-4BBB-B637-34916D4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1400"/>
              <a:t>Trygghetssirkelen</a:t>
            </a:r>
          </a:p>
          <a:p>
            <a:endParaRPr lang="nb-NO" sz="1400"/>
          </a:p>
          <a:p>
            <a:r>
              <a:rPr lang="nb-NO" sz="1400"/>
              <a:t>De voksne er ansvarlig for relasjonen til elevene, men også mellom elevene.</a:t>
            </a:r>
          </a:p>
          <a:p>
            <a:r>
              <a:rPr lang="nb-NO" sz="1400"/>
              <a:t>Når elevene ikke trives er det ofte relasjoner på avveie.</a:t>
            </a:r>
          </a:p>
          <a:p>
            <a:endParaRPr lang="nb-NO" sz="1400"/>
          </a:p>
          <a:p>
            <a:r>
              <a:rPr lang="nb-NO" sz="1400"/>
              <a:t>Viktig med gode foreldrefellesskap. Åpenhet og raushet. Det kommer til å skje ting dere lurer på.</a:t>
            </a:r>
          </a:p>
          <a:p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157052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0" y="0"/>
            <a:ext cx="12191999" cy="176229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nb-NO"/>
          </a:p>
          <a:p>
            <a:pPr marL="0" indent="0" algn="ctr">
              <a:buNone/>
            </a:pPr>
            <a:r>
              <a:rPr lang="nb-NO">
                <a:solidFill>
                  <a:schemeClr val="bg1"/>
                </a:solidFill>
              </a:rPr>
              <a:t>Det er ikke barns førstevalg å være vanskelige. </a:t>
            </a:r>
          </a:p>
          <a:p>
            <a:pPr marL="0" indent="0" algn="ctr">
              <a:buNone/>
            </a:pPr>
            <a:r>
              <a:rPr lang="nb-NO" b="1">
                <a:solidFill>
                  <a:schemeClr val="bg1"/>
                </a:solidFill>
              </a:rPr>
              <a:t>Barns sitt grunnleggende behov er kontakt og forbindelse.</a:t>
            </a:r>
          </a:p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24" y="2493818"/>
            <a:ext cx="4151587" cy="311369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52" y="2525350"/>
            <a:ext cx="4109544" cy="3082158"/>
          </a:xfrm>
          <a:prstGeom prst="rect">
            <a:avLst/>
          </a:prstGeom>
        </p:spPr>
      </p:pic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78754E9D-2704-456B-8275-AC767F94D733}"/>
              </a:ext>
            </a:extLst>
          </p:cNvPr>
          <p:cNvSpPr txBox="1">
            <a:spLocks/>
          </p:cNvSpPr>
          <p:nvPr/>
        </p:nvSpPr>
        <p:spPr>
          <a:xfrm>
            <a:off x="7968777" y="5736091"/>
            <a:ext cx="4109544" cy="5058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/>
              <a:t>(Brandtzæg, Torsteinson, Øiestad, 2013)</a:t>
            </a:r>
          </a:p>
        </p:txBody>
      </p:sp>
    </p:spTree>
    <p:extLst>
      <p:ext uri="{BB962C8B-B14F-4D97-AF65-F5344CB8AC3E}">
        <p14:creationId xmlns:p14="http://schemas.microsoft.com/office/powerpoint/2010/main" val="51416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4339E9C-BA33-418C-B167-A4A17A1D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r="-1" b="28147"/>
          <a:stretch/>
        </p:blipFill>
        <p:spPr>
          <a:xfrm>
            <a:off x="-103347" y="-76641"/>
            <a:ext cx="12191980" cy="6856718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4C43FF5-6E12-4D5C-B0CD-A48D7AFD4CD6}"/>
              </a:ext>
            </a:extLst>
          </p:cNvPr>
          <p:cNvSpPr txBox="1"/>
          <p:nvPr/>
        </p:nvSpPr>
        <p:spPr>
          <a:xfrm>
            <a:off x="2157984" y="1377697"/>
            <a:ext cx="252374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2600">
                <a:solidFill>
                  <a:schemeClr val="bg1"/>
                </a:solidFill>
                <a:latin typeface="Modern Love Grunge" panose="04070805081005020601" pitchFamily="82" charset="0"/>
                <a:ea typeface="Abadi MT Condensed Light" charset="0"/>
                <a:cs typeface="Abadi MT Condensed Light" charset="0"/>
              </a:rPr>
              <a:t>Behov for å </a:t>
            </a:r>
          </a:p>
          <a:p>
            <a:pPr>
              <a:spcAft>
                <a:spcPts val="600"/>
              </a:spcAft>
            </a:pPr>
            <a:r>
              <a:rPr lang="nb-NO" sz="2600">
                <a:solidFill>
                  <a:schemeClr val="bg1"/>
                </a:solidFill>
                <a:latin typeface="Modern Love Grunge" panose="04070805081005020601" pitchFamily="82" charset="0"/>
                <a:ea typeface="Abadi MT Condensed Light" charset="0"/>
                <a:cs typeface="Abadi MT Condensed Light" charset="0"/>
              </a:rPr>
              <a:t>høre til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9C5814C-FCF4-4BCA-A45E-B4D8DFD278F1}"/>
              </a:ext>
            </a:extLst>
          </p:cNvPr>
          <p:cNvSpPr txBox="1"/>
          <p:nvPr/>
        </p:nvSpPr>
        <p:spPr>
          <a:xfrm>
            <a:off x="7510273" y="1431557"/>
            <a:ext cx="23985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b-NO" sz="2600">
                <a:solidFill>
                  <a:schemeClr val="bg1"/>
                </a:solidFill>
                <a:latin typeface="Modern Love Grunge" panose="04070805081005020601" pitchFamily="82" charset="0"/>
                <a:ea typeface="Abadi MT Condensed Light" charset="0"/>
                <a:cs typeface="Abadi MT Condensed Light" charset="0"/>
              </a:rPr>
              <a:t>Frykt for å bli ekskludert</a:t>
            </a:r>
          </a:p>
        </p:txBody>
      </p:sp>
    </p:spTree>
    <p:extLst>
      <p:ext uri="{BB962C8B-B14F-4D97-AF65-F5344CB8AC3E}">
        <p14:creationId xmlns:p14="http://schemas.microsoft.com/office/powerpoint/2010/main" val="2813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3CAE2D-0A04-4D44-9DED-FB43F37B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/>
              <a:t>1. klasse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78239E-1BD1-3E99-0660-C56946BEC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err="1"/>
              <a:t>Kontaktlærere</a:t>
            </a:r>
            <a:r>
              <a:rPr lang="en-US" sz="2200"/>
              <a:t>:</a:t>
            </a:r>
          </a:p>
          <a:p>
            <a:r>
              <a:rPr lang="en-US" sz="2200">
                <a:ea typeface="Calibri"/>
                <a:cs typeface="Calibri"/>
              </a:rPr>
              <a:t>Marine </a:t>
            </a:r>
            <a:r>
              <a:rPr lang="en-US" sz="2200" err="1">
                <a:ea typeface="Calibri"/>
                <a:cs typeface="Calibri"/>
              </a:rPr>
              <a:t>Holmeide</a:t>
            </a:r>
            <a:r>
              <a:rPr lang="en-US" sz="2200">
                <a:ea typeface="Calibri"/>
                <a:cs typeface="Calibri"/>
              </a:rPr>
              <a:t> Asplund</a:t>
            </a:r>
          </a:p>
          <a:p>
            <a:r>
              <a:rPr lang="en-US" sz="2200">
                <a:ea typeface="Calibri"/>
                <a:cs typeface="Calibri"/>
              </a:rPr>
              <a:t>Håvard Gârtner  Braseth</a:t>
            </a:r>
          </a:p>
          <a:p>
            <a:r>
              <a:rPr lang="en-US" sz="2200">
                <a:ea typeface="Calibri"/>
                <a:cs typeface="Calibri"/>
              </a:rPr>
              <a:t>Daniel Novak</a:t>
            </a:r>
          </a:p>
          <a:p>
            <a:r>
              <a:rPr lang="en-US" sz="2200">
                <a:ea typeface="Calibri"/>
                <a:cs typeface="Calibri"/>
              </a:rPr>
              <a:t>Malin Ødegård</a:t>
            </a:r>
          </a:p>
          <a:p>
            <a:r>
              <a:rPr lang="en-US" sz="2200">
                <a:ea typeface="Calibri"/>
                <a:cs typeface="Calibri"/>
              </a:rPr>
              <a:t>Emilie Møllhaug </a:t>
            </a:r>
            <a:r>
              <a:rPr lang="en-US" sz="2200" err="1">
                <a:ea typeface="Calibri"/>
                <a:cs typeface="Calibri"/>
              </a:rPr>
              <a:t>Nylend</a:t>
            </a:r>
            <a:endParaRPr lang="en-US" sz="2200">
              <a:ea typeface="Calibri"/>
              <a:cs typeface="Calibri"/>
            </a:endParaRPr>
          </a:p>
          <a:p>
            <a:endParaRPr lang="en-US" sz="22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200" err="1">
                <a:ea typeface="Calibri" panose="020F0502020204030204"/>
                <a:cs typeface="Calibri" panose="020F0502020204030204"/>
              </a:rPr>
              <a:t>Faglærere</a:t>
            </a:r>
            <a:r>
              <a:rPr lang="en-US" sz="2200">
                <a:ea typeface="Calibri" panose="020F0502020204030204"/>
                <a:cs typeface="Calibri" panose="020F0502020204030204"/>
              </a:rPr>
              <a:t> </a:t>
            </a:r>
            <a:r>
              <a:rPr lang="en-US" sz="2200" err="1">
                <a:ea typeface="Calibri" panose="020F0502020204030204"/>
                <a:cs typeface="Calibri" panose="020F0502020204030204"/>
              </a:rPr>
              <a:t>på</a:t>
            </a:r>
            <a:r>
              <a:rPr lang="en-US" sz="2200">
                <a:ea typeface="Calibri" panose="020F0502020204030204"/>
                <a:cs typeface="Calibri" panose="020F0502020204030204"/>
              </a:rPr>
              <a:t> </a:t>
            </a:r>
            <a:r>
              <a:rPr lang="en-US" sz="2200" err="1">
                <a:ea typeface="Calibri" panose="020F0502020204030204"/>
                <a:cs typeface="Calibri" panose="020F0502020204030204"/>
              </a:rPr>
              <a:t>trinnet</a:t>
            </a:r>
            <a:r>
              <a:rPr lang="en-US" sz="2200">
                <a:ea typeface="Calibri" panose="020F0502020204030204"/>
                <a:cs typeface="Calibri" panose="020F0502020204030204"/>
              </a:rPr>
              <a:t>:</a:t>
            </a:r>
          </a:p>
          <a:p>
            <a:pPr marL="0" indent="0">
              <a:buNone/>
            </a:pPr>
            <a:r>
              <a:rPr lang="en-US" sz="2200" err="1">
                <a:ea typeface="Calibri" panose="020F0502020204030204"/>
                <a:cs typeface="Calibri" panose="020F0502020204030204"/>
              </a:rPr>
              <a:t>Ribekka</a:t>
            </a:r>
            <a:r>
              <a:rPr lang="en-US" sz="2200">
                <a:ea typeface="Calibri" panose="020F0502020204030204"/>
                <a:cs typeface="Calibri" panose="020F0502020204030204"/>
              </a:rPr>
              <a:t>, Silje, Torbjørn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>
              <a:ea typeface="Calibri"/>
              <a:cs typeface="Calibri"/>
            </a:endParaRPr>
          </a:p>
          <a:p>
            <a:pPr marL="0" indent="0">
              <a:buNone/>
            </a:pPr>
            <a:endParaRPr lang="nb-NO" sz="2400">
              <a:ea typeface="Calibri" panose="020F0502020204030204"/>
              <a:cs typeface="Calibri"/>
            </a:endParaRPr>
          </a:p>
          <a:p>
            <a:endParaRPr lang="en-US" sz="2200"/>
          </a:p>
          <a:p>
            <a:endParaRPr lang="en-US" sz="22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E5FC907-AFE5-4043-90BE-98E2337F5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r="3226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233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345D729-3381-4BD3-AE17-1A5FB7C0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/>
              <a:t>Klasseinndeling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68387-AC76-4E7A-9CD5-0336E67AA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b-NO" sz="1100"/>
              <a:t> </a:t>
            </a:r>
            <a:r>
              <a:rPr lang="nb-NO" sz="1700" b="1"/>
              <a:t>122 elever skal fordeles på 5 klasser</a:t>
            </a:r>
          </a:p>
          <a:p>
            <a:pPr marL="0" indent="0">
              <a:buNone/>
            </a:pPr>
            <a:r>
              <a:rPr lang="nb-NO" sz="1700" b="1"/>
              <a:t> </a:t>
            </a:r>
            <a:endParaRPr lang="nb-NO" sz="1700" b="1">
              <a:ea typeface="Calibri"/>
              <a:cs typeface="Calibri"/>
            </a:endParaRPr>
          </a:p>
          <a:p>
            <a:pPr marL="0" indent="0">
              <a:buNone/>
            </a:pPr>
            <a:endParaRPr lang="nb-NO" sz="1100"/>
          </a:p>
          <a:p>
            <a:r>
              <a:rPr lang="nb-NO" sz="1100"/>
              <a:t>Målet er gode klasser som skal fungere godt i 7 år. </a:t>
            </a:r>
          </a:p>
          <a:p>
            <a:r>
              <a:rPr lang="nb-NO" sz="1100"/>
              <a:t>Følger de kommunale retningslinjene (Kjønn, spesielle tilretteleggingsbehov, bosted, minoritetsbakgrunn)</a:t>
            </a:r>
          </a:p>
          <a:p>
            <a:r>
              <a:rPr lang="nb-NO" sz="1100"/>
              <a:t>Ingen kommer i samme klasse som alle fra sitt boområde, men alle skal ha noen  gå sammen med til skolen. </a:t>
            </a:r>
          </a:p>
          <a:p>
            <a:r>
              <a:rPr lang="nb-NO" sz="1100"/>
              <a:t>Alle klasser begynner og slutter likt.</a:t>
            </a:r>
            <a:endParaRPr lang="nb-NO"/>
          </a:p>
          <a:p>
            <a:r>
              <a:rPr lang="nb-NO" sz="1100"/>
              <a:t>Barnehage er ikke et kriterium for klasseinndeling.</a:t>
            </a:r>
          </a:p>
          <a:p>
            <a:pPr marL="0" indent="0">
              <a:buNone/>
            </a:pPr>
            <a:endParaRPr lang="nb-NO" sz="1100"/>
          </a:p>
          <a:p>
            <a:r>
              <a:rPr lang="nb-NO" sz="1100"/>
              <a:t>Ved oppstart på SFO i august deler vi inn i tilfeldige grupper. Vi får anledning til å bli kjent med elevene.</a:t>
            </a:r>
          </a:p>
          <a:p>
            <a:r>
              <a:rPr lang="nb-NO" sz="1100"/>
              <a:t>Klasselistene sendes ut i slutten av uke 33.</a:t>
            </a:r>
          </a:p>
          <a:p>
            <a:r>
              <a:rPr lang="nb-NO" sz="1100"/>
              <a:t>Vi kan rokkere på klassene frem til høstferien – i samarbeid med foresatte.</a:t>
            </a:r>
          </a:p>
          <a:p>
            <a:endParaRPr lang="nb-NO" sz="1100"/>
          </a:p>
          <a:p>
            <a:endParaRPr lang="nb-NO" sz="1100"/>
          </a:p>
          <a:p>
            <a:pPr marL="0" indent="0">
              <a:buNone/>
            </a:pPr>
            <a:endParaRPr lang="nb-NO" sz="1100"/>
          </a:p>
          <a:p>
            <a:pPr marL="0" indent="0">
              <a:buNone/>
            </a:pP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185907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50DF6B93-F3AC-40E0-8651-89582E5E8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8027539-FDC1-4BD7-ABD3-2C968846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53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8746EFA5-E6C7-4867-8011-E729148E8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6742953" cy="54864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62B8B1-B84E-4E06-968B-8D1ACCE1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99" y="1158949"/>
            <a:ext cx="5461225" cy="1118087"/>
          </a:xfrm>
        </p:spPr>
        <p:txBody>
          <a:bodyPr anchor="b">
            <a:normAutofit/>
          </a:bodyPr>
          <a:lstStyle/>
          <a:p>
            <a:pPr algn="ctr"/>
            <a:r>
              <a:rPr lang="nb-NO" sz="3200">
                <a:solidFill>
                  <a:schemeClr val="tx1">
                    <a:lumMod val="65000"/>
                    <a:lumOff val="35000"/>
                  </a:schemeClr>
                </a:solidFill>
              </a:rPr>
              <a:t>Første skoledag, timeplan og foreldremøte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CD1D89-3314-4C00-AB53-131620E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799" y="2563907"/>
            <a:ext cx="5461225" cy="2976191"/>
          </a:xfrm>
        </p:spPr>
        <p:txBody>
          <a:bodyPr anchor="t">
            <a:normAutofit fontScale="92500" lnSpcReduction="20000"/>
          </a:bodyPr>
          <a:lstStyle/>
          <a:p>
            <a:endParaRPr lang="nb-NO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b-NO" sz="1900">
                <a:solidFill>
                  <a:schemeClr val="tx1">
                    <a:lumMod val="65000"/>
                    <a:lumOff val="35000"/>
                  </a:schemeClr>
                </a:solidFill>
              </a:rPr>
              <a:t>Mandag 17. august. Vi sender ut tidspunkt i Vigilo.</a:t>
            </a:r>
            <a:endParaRPr lang="nb-NO" sz="190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endParaRPr lang="nb-NO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b-NO" sz="1900">
                <a:solidFill>
                  <a:schemeClr val="tx1">
                    <a:lumMod val="65000"/>
                    <a:lumOff val="35000"/>
                  </a:schemeClr>
                </a:solidFill>
              </a:rPr>
              <a:t>Timeplanen:</a:t>
            </a:r>
          </a:p>
          <a:p>
            <a:pPr marL="0" indent="0">
              <a:buNone/>
            </a:pPr>
            <a:r>
              <a:rPr lang="nb-NO" sz="1900">
                <a:solidFill>
                  <a:schemeClr val="tx1">
                    <a:lumMod val="65000"/>
                    <a:lumOff val="35000"/>
                  </a:schemeClr>
                </a:solidFill>
              </a:rPr>
              <a:t>Alle starter 08.30 hver dag. Slutter 13.15 eller 13.30.</a:t>
            </a:r>
          </a:p>
          <a:p>
            <a:endParaRPr lang="nb-NO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b-NO" sz="1900">
                <a:solidFill>
                  <a:schemeClr val="tx1">
                    <a:lumMod val="65000"/>
                    <a:lumOff val="35000"/>
                  </a:schemeClr>
                </a:solidFill>
              </a:rPr>
              <a:t>Inngang G, H, I, </a:t>
            </a:r>
          </a:p>
          <a:p>
            <a:endParaRPr lang="nb-NO" sz="19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b-NO" sz="1900">
                <a:solidFill>
                  <a:schemeClr val="tx1">
                    <a:lumMod val="65000"/>
                    <a:lumOff val="35000"/>
                  </a:schemeClr>
                </a:solidFill>
              </a:rPr>
              <a:t>Foreldremøte: Mandag 24. august</a:t>
            </a:r>
            <a:endParaRPr lang="nb-NO" sz="190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8" name="Bilde 7" descr="Et bilde som inneholder skjermbilde, vegg, innendørs&#10;&#10;Automatisk generert beskrivelse">
            <a:extLst>
              <a:ext uri="{FF2B5EF4-FFF2-40B4-BE49-F238E27FC236}">
                <a16:creationId xmlns:a16="http://schemas.microsoft.com/office/drawing/2014/main" id="{8C28112A-012A-9D9D-03F6-2D9A2613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r="31280" b="5"/>
          <a:stretch/>
        </p:blipFill>
        <p:spPr>
          <a:xfrm rot="5400000">
            <a:off x="8932333" y="533398"/>
            <a:ext cx="2421467" cy="2726267"/>
          </a:xfrm>
          <a:prstGeom prst="rect">
            <a:avLst/>
          </a:prstGeom>
        </p:spPr>
      </p:pic>
      <p:pic>
        <p:nvPicPr>
          <p:cNvPr id="6" name="Bilde 5" descr="Et bilde som inneholder skjermbilde, i gaten, utendørs&#10;&#10;Automatisk generert beskrivelse">
            <a:extLst>
              <a:ext uri="{FF2B5EF4-FFF2-40B4-BE49-F238E27FC236}">
                <a16:creationId xmlns:a16="http://schemas.microsoft.com/office/drawing/2014/main" id="{A619F262-D08D-D93A-E39B-E0DA4EC5A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r="27295" b="5"/>
          <a:stretch/>
        </p:blipFill>
        <p:spPr>
          <a:xfrm rot="5400000">
            <a:off x="8932333" y="3598332"/>
            <a:ext cx="2421467" cy="2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7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2D7ADD-A9A2-48F3-AF84-03258EDD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nb-NO" sz="4000"/>
              <a:t>Læringsbrett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89D29D-2965-445E-B885-C36B4D581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000"/>
              <a:t>Læringsbrett til alle. </a:t>
            </a:r>
          </a:p>
          <a:p>
            <a:r>
              <a:rPr lang="nb-NO" sz="2000"/>
              <a:t>Være med på skolen hver dag. </a:t>
            </a:r>
          </a:p>
          <a:p>
            <a:r>
              <a:rPr lang="nb-NO" sz="2000"/>
              <a:t>Brukes til skolearbeid.</a:t>
            </a:r>
          </a:p>
          <a:p>
            <a:r>
              <a:rPr lang="nb-NO" sz="2000"/>
              <a:t>Lades hjemme.</a:t>
            </a:r>
          </a:p>
          <a:p>
            <a:endParaRPr lang="nb-NO" sz="2000">
              <a:ea typeface="Calibri"/>
              <a:cs typeface="Calibri"/>
            </a:endParaRPr>
          </a:p>
          <a:p>
            <a:r>
              <a:rPr lang="nb-NO" sz="2000"/>
              <a:t>Digital plan for Fjellhamar skole angir hva elevene skal lære av digitale ferdigheter de ulike årene</a:t>
            </a:r>
          </a:p>
          <a:p>
            <a:endParaRPr lang="nb-NO" sz="2000"/>
          </a:p>
          <a:p>
            <a:pPr marL="0" indent="0">
              <a:buNone/>
            </a:pPr>
            <a:endParaRPr lang="nb-NO" sz="2000"/>
          </a:p>
        </p:txBody>
      </p:sp>
      <p:sp>
        <p:nvSpPr>
          <p:cNvPr id="97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3B22F11-DC0E-5745-8947-FDEDAB0B0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r="8736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33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7FA176-50B3-4920-A629-3588B4D1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nb-NO" sz="4000"/>
              <a:t>Lesing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73EADA-C767-487A-B519-57690CA37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>
            <a:normAutofit/>
          </a:bodyPr>
          <a:lstStyle/>
          <a:p>
            <a:endParaRPr lang="nb-NO" sz="2000"/>
          </a:p>
          <a:p>
            <a:r>
              <a:rPr lang="nb-NO" sz="2000"/>
              <a:t>STL+</a:t>
            </a:r>
          </a:p>
          <a:p>
            <a:r>
              <a:rPr lang="nb-NO" sz="2000"/>
              <a:t>Bruker </a:t>
            </a:r>
            <a:r>
              <a:rPr lang="nb-NO" sz="2000" err="1"/>
              <a:t>læringsbrettet</a:t>
            </a:r>
            <a:r>
              <a:rPr lang="nb-NO" sz="2000"/>
              <a:t>. </a:t>
            </a:r>
          </a:p>
          <a:p>
            <a:r>
              <a:rPr lang="nb-NO" sz="2000"/>
              <a:t>God erfaring. Elevene lærer raskt å lese. Skolen får god oversikt over hvem som trenger litt ekstra hjelp.</a:t>
            </a:r>
          </a:p>
          <a:p>
            <a:endParaRPr lang="nb-NO" sz="2000"/>
          </a:p>
          <a:p>
            <a:r>
              <a:rPr lang="nb-NO" sz="2000"/>
              <a:t>Leser også i bøker</a:t>
            </a: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nendørs, vegg, gulv, Renslighet&#10;&#10;Automatisk generert beskrivelse">
            <a:extLst>
              <a:ext uri="{FF2B5EF4-FFF2-40B4-BE49-F238E27FC236}">
                <a16:creationId xmlns:a16="http://schemas.microsoft.com/office/drawing/2014/main" id="{A82FEDE1-772F-1729-AD3A-39D8F327F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15762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7056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møbler, stol, innendørs, vegg&#10;&#10;Automatisk generert beskrivelse">
            <a:extLst>
              <a:ext uri="{FF2B5EF4-FFF2-40B4-BE49-F238E27FC236}">
                <a16:creationId xmlns:a16="http://schemas.microsoft.com/office/drawing/2014/main" id="{CB269F80-1680-CF73-8C85-B0CA1F8A5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32D996-F62F-D6D0-198C-D0FAEE64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Hvordan levere?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952659-27A3-3C95-DC17-DA74A286B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sz="2000"/>
              <a:t>SFO er åpen fra 07.00 – 08.00</a:t>
            </a:r>
          </a:p>
          <a:p>
            <a:r>
              <a:rPr lang="nb-NO" sz="2000"/>
              <a:t>Lever gjerne eleven på SFO.</a:t>
            </a:r>
          </a:p>
          <a:p>
            <a:r>
              <a:rPr lang="nb-NO" sz="2000"/>
              <a:t>Alle må være på plass til skolen starter 08.30.</a:t>
            </a:r>
            <a:endParaRPr lang="nb-NO" sz="2000">
              <a:ea typeface="Calibri"/>
              <a:cs typeface="Calibri"/>
            </a:endParaRPr>
          </a:p>
          <a:p>
            <a:r>
              <a:rPr lang="nb-NO" sz="2000"/>
              <a:t>I starten av skoleåret vil vi ha en ordning i overgang mellom SFO og skole med tilsyn inne.</a:t>
            </a:r>
          </a:p>
          <a:p>
            <a:r>
              <a:rPr lang="nb-NO" sz="2000">
                <a:ea typeface="Calibri" panose="020F0502020204030204"/>
                <a:cs typeface="Calibri" panose="020F0502020204030204"/>
              </a:rPr>
              <a:t>De med gratis kjernetid kan komme 08.15 i oppstarten</a:t>
            </a:r>
          </a:p>
          <a:p>
            <a:r>
              <a:rPr lang="nb-NO" sz="2000">
                <a:ea typeface="Calibri" panose="020F0502020204030204"/>
                <a:cs typeface="Calibri" panose="020F0502020204030204"/>
              </a:rPr>
              <a:t>Etter høstferie er alle ute fra 08.00 med tilsyn</a:t>
            </a:r>
          </a:p>
          <a:p>
            <a:endParaRPr lang="nb-NO" sz="2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nb-NO" sz="2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nb-NO" sz="2000">
              <a:ea typeface="Calibri" panose="020F0502020204030204"/>
              <a:cs typeface="Calibri" panose="020F0502020204030204"/>
            </a:endParaRPr>
          </a:p>
          <a:p>
            <a:endParaRPr lang="nb-NO" sz="20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043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27D54D7-801E-4137-82E1-52DB5E481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560881"/>
            <a:ext cx="9795638" cy="1114380"/>
          </a:xfrm>
        </p:spPr>
        <p:txBody>
          <a:bodyPr>
            <a:normAutofit/>
          </a:bodyPr>
          <a:lstStyle/>
          <a:p>
            <a:r>
              <a:rPr lang="nb-NO" sz="5200"/>
              <a:t>Foreldremøte for skolestartere 2026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8E380F-A509-4FCF-9585-3ECFD96E7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1839595"/>
            <a:ext cx="9795638" cy="943119"/>
          </a:xfrm>
        </p:spPr>
        <p:txBody>
          <a:bodyPr>
            <a:normAutofit/>
          </a:bodyPr>
          <a:lstStyle/>
          <a:p>
            <a:r>
              <a:rPr lang="nb-NO"/>
              <a:t>Fjellhamar skole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C877DB4C-CBC5-4B85-BC41-530F445F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67" y="2913058"/>
            <a:ext cx="3271651" cy="334637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B84CBF2-A6E9-4CDA-9415-F390906FA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677804" y="2947048"/>
            <a:ext cx="5828261" cy="32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78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0A3E38-8CED-FCBC-1B98-E989A04F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nb-NO" sz="4000"/>
              <a:t>Hvordan har foresatte tilgang?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7F67C-27BA-FD05-9076-EE36F2F1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 fontScale="70000" lnSpcReduction="20000"/>
          </a:bodyPr>
          <a:lstStyle/>
          <a:p>
            <a:endParaRPr lang="nb-NO" sz="2000"/>
          </a:p>
          <a:p>
            <a:endParaRPr lang="nb-NO" sz="2000"/>
          </a:p>
          <a:p>
            <a:r>
              <a:rPr lang="nb-NO" sz="2000"/>
              <a:t>Foresatte kan ordne plassen til elevene før og etter skoletid</a:t>
            </a:r>
          </a:p>
          <a:p>
            <a:r>
              <a:rPr lang="nb-NO" sz="2000"/>
              <a:t>A-inngangen er alltid åpen</a:t>
            </a:r>
          </a:p>
          <a:p>
            <a:r>
              <a:rPr lang="nb-NO" sz="2000"/>
              <a:t>Det er tilsynsvakt frem til </a:t>
            </a:r>
            <a:r>
              <a:rPr lang="nb-NO" sz="2000" err="1"/>
              <a:t>kl</a:t>
            </a:r>
            <a:r>
              <a:rPr lang="nb-NO" sz="2000"/>
              <a:t> 21.00. Henvendelse ved A-inngang</a:t>
            </a:r>
          </a:p>
          <a:p>
            <a:endParaRPr lang="nb-NO" sz="2000"/>
          </a:p>
          <a:p>
            <a:endParaRPr lang="nb-NO" sz="2000"/>
          </a:p>
          <a:p>
            <a:endParaRPr lang="nb-NO" sz="2000"/>
          </a:p>
        </p:txBody>
      </p:sp>
      <p:pic>
        <p:nvPicPr>
          <p:cNvPr id="5" name="Bilde 4" descr="Et bilde som inneholder lekeplass, klær, lek, leke&#10;&#10;Automatisk generert beskrivelse">
            <a:extLst>
              <a:ext uri="{FF2B5EF4-FFF2-40B4-BE49-F238E27FC236}">
                <a16:creationId xmlns:a16="http://schemas.microsoft.com/office/drawing/2014/main" id="{FD7F7E0A-7349-A9E7-CA63-95AFFD4E8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9" y="2421924"/>
            <a:ext cx="4915422" cy="3711146"/>
          </a:xfrm>
          <a:prstGeom prst="rect">
            <a:avLst/>
          </a:prstGeom>
        </p:spPr>
      </p:pic>
      <p:pic>
        <p:nvPicPr>
          <p:cNvPr id="7" name="Bilde 6" descr="Et bilde som inneholder person, klær, jente, lek&#10;&#10;Automatisk generert beskrivelse">
            <a:extLst>
              <a:ext uri="{FF2B5EF4-FFF2-40B4-BE49-F238E27FC236}">
                <a16:creationId xmlns:a16="http://schemas.microsoft.com/office/drawing/2014/main" id="{8A8AC842-1608-64FE-CE89-0C3339D48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82" y="2421924"/>
            <a:ext cx="5066408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66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4BF956-D2E4-4C5E-9129-A5AF417E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nb-NO" sz="3200"/>
              <a:t>Praktisk info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F703D0-5993-4EFF-9B83-953FF2B40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46964" cy="3447832"/>
          </a:xfrm>
        </p:spPr>
        <p:txBody>
          <a:bodyPr anchor="t">
            <a:normAutofit/>
          </a:bodyPr>
          <a:lstStyle/>
          <a:p>
            <a:r>
              <a:rPr lang="nb-NO" sz="1700"/>
              <a:t>Alle må ha med næringsrik matpakke til skolemåltidet. God mat for hjernen!</a:t>
            </a:r>
          </a:p>
          <a:p>
            <a:pPr marL="0" indent="0">
              <a:buNone/>
            </a:pPr>
            <a:endParaRPr lang="nb-NO" sz="1700"/>
          </a:p>
          <a:p>
            <a:r>
              <a:rPr lang="nb-NO" sz="1700"/>
              <a:t>Kan bestille drikke til måltidet via skolelyst.no. </a:t>
            </a:r>
          </a:p>
          <a:p>
            <a:pPr marL="0" indent="0">
              <a:buNone/>
            </a:pPr>
            <a:r>
              <a:rPr lang="nb-NO" sz="1700"/>
              <a:t>    Info på skolens hjemmeside.</a:t>
            </a:r>
          </a:p>
          <a:p>
            <a:endParaRPr lang="nb-NO" sz="1700"/>
          </a:p>
          <a:p>
            <a:r>
              <a:rPr lang="nb-NO" sz="1700"/>
              <a:t>Kjøp inn en god skolesekk og et pennal med blyanter og farger.</a:t>
            </a:r>
          </a:p>
          <a:p>
            <a:endParaRPr lang="nb-NO" sz="1700"/>
          </a:p>
          <a:p>
            <a:endParaRPr lang="nb-NO" sz="1700"/>
          </a:p>
          <a:p>
            <a:endParaRPr lang="nb-NO" sz="1700"/>
          </a:p>
          <a:p>
            <a:endParaRPr lang="nb-NO" sz="1700"/>
          </a:p>
        </p:txBody>
      </p:sp>
      <p:pic>
        <p:nvPicPr>
          <p:cNvPr id="2052" name="Picture 4" descr="Bilderesultat for tredelte hjernen">
            <a:extLst>
              <a:ext uri="{FF2B5EF4-FFF2-40B4-BE49-F238E27FC236}">
                <a16:creationId xmlns:a16="http://schemas.microsoft.com/office/drawing/2014/main" id="{5D6B5C56-BD8A-2D7F-5F9B-7271136EB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" b="-1"/>
          <a:stretch/>
        </p:blipFill>
        <p:spPr bwMode="auto">
          <a:xfrm>
            <a:off x="5089243" y="877413"/>
            <a:ext cx="6222628" cy="50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Rectangle 2072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1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389921-B035-4A6E-A62B-D793F765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nb-NO" sz="4000"/>
              <a:t>Kommunikasjon skole - hjem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C18E24-4BE7-4178-85FE-236AE9C3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>
            <a:normAutofit lnSpcReduction="10000"/>
          </a:bodyPr>
          <a:lstStyle/>
          <a:p>
            <a:r>
              <a:rPr lang="nb-NO" sz="1700"/>
              <a:t>Ukeplan – lærer lager en oversikt over hva som skjer hver uke. Lekser også.</a:t>
            </a:r>
          </a:p>
          <a:p>
            <a:r>
              <a:rPr lang="nb-NO" sz="1700"/>
              <a:t>Legges i </a:t>
            </a:r>
            <a:r>
              <a:rPr lang="nb-NO" sz="1700" err="1"/>
              <a:t>Showbie</a:t>
            </a:r>
            <a:endParaRPr lang="nb-NO" sz="1700"/>
          </a:p>
          <a:p>
            <a:endParaRPr lang="nb-NO" sz="1700"/>
          </a:p>
          <a:p>
            <a:r>
              <a:rPr lang="nb-NO" sz="1700" err="1"/>
              <a:t>Vigilo</a:t>
            </a:r>
            <a:r>
              <a:rPr lang="nb-NO" sz="1700"/>
              <a:t> – Skriftlig kommunikasjonsplattform</a:t>
            </a:r>
          </a:p>
          <a:p>
            <a:endParaRPr lang="nb-NO" sz="1700"/>
          </a:p>
          <a:p>
            <a:r>
              <a:rPr lang="nb-NO" sz="1700"/>
              <a:t>Skolens hjemmeside. All praktisk informasjon.</a:t>
            </a:r>
          </a:p>
          <a:p>
            <a:endParaRPr lang="nb-NO" sz="1700"/>
          </a:p>
          <a:p>
            <a:r>
              <a:rPr lang="nb-NO" sz="1700"/>
              <a:t>Ta gjerne en telefon! Vi er her for elevene og foreldrene.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innendørs, Dans, danser, sko&#10;&#10;Automatisk generert beskrivelse">
            <a:extLst>
              <a:ext uri="{FF2B5EF4-FFF2-40B4-BE49-F238E27FC236}">
                <a16:creationId xmlns:a16="http://schemas.microsoft.com/office/drawing/2014/main" id="{C4B99F42-C849-79C4-FB7A-29B5E22E7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9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066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8D45C57E-503B-1148-BBB3-D05983EF4A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6E3D375-430E-DF4A-BECC-F7B180B65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 Skogen SFO, Fjellhamar skole</a:t>
            </a:r>
          </a:p>
        </p:txBody>
      </p:sp>
    </p:spTree>
    <p:extLst>
      <p:ext uri="{BB962C8B-B14F-4D97-AF65-F5344CB8AC3E}">
        <p14:creationId xmlns:p14="http://schemas.microsoft.com/office/powerpoint/2010/main" val="75699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777737C-3AEE-874E-B078-A5D56103BF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/>
              <a:t>Dere søker via websiden til Vigilo. Vigilo.no –Lørenskog kommune</a:t>
            </a:r>
          </a:p>
          <a:p>
            <a:r>
              <a:rPr lang="nb-NO"/>
              <a:t>Logger inn med bankID </a:t>
            </a:r>
          </a:p>
          <a:p>
            <a:r>
              <a:rPr lang="nb-NO"/>
              <a:t>Kryss av på hvilket tilbud dere ønsker.</a:t>
            </a:r>
          </a:p>
          <a:p>
            <a:r>
              <a:rPr lang="nb-NO"/>
              <a:t>Gratisplass er etter skoletid (til 15.45) kostpenger kr: 226,-</a:t>
            </a:r>
          </a:p>
          <a:p>
            <a:r>
              <a:rPr lang="nb-NO"/>
              <a:t>Hel plass koster 2079,-kr + kostpenger kr:226,-</a:t>
            </a:r>
            <a:endParaRPr lang="nb-NO">
              <a:ea typeface="Calibri"/>
              <a:cs typeface="Calibri"/>
            </a:endParaRPr>
          </a:p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DC31C5-7C07-9340-8D8B-E3788230D86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/>
              <a:t>Alle endringer og oppsigelser må gjøres i Vigilos web side.</a:t>
            </a:r>
          </a:p>
          <a:p>
            <a:r>
              <a:rPr lang="nb-NO"/>
              <a:t>Mulighet for å søke om redusert betaling. Se Kommunens hjemmeside</a:t>
            </a:r>
          </a:p>
          <a:p>
            <a:r>
              <a:rPr lang="nb-NO"/>
              <a:t>I skolefrie uker kan de med gratisplass benytte SFO mellom 09.00- 14.00. </a:t>
            </a:r>
            <a:endParaRPr lang="nb-NO">
              <a:ea typeface="Calibri"/>
              <a:cs typeface="Calibri"/>
            </a:endParaRPr>
          </a:p>
          <a:p>
            <a:r>
              <a:rPr lang="nb-NO"/>
              <a:t>I ukene skolen er stengt, kan barna være mer enn 25 timer mot et tillegg på 270 kr per uke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87C2EE2-B6E4-724A-8AD5-CA111346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Hvordan søke SFO?</a:t>
            </a:r>
          </a:p>
        </p:txBody>
      </p:sp>
    </p:spTree>
    <p:extLst>
      <p:ext uri="{BB962C8B-B14F-4D97-AF65-F5344CB8AC3E}">
        <p14:creationId xmlns:p14="http://schemas.microsoft.com/office/powerpoint/2010/main" val="209954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BF40FF-D88B-4241-8F29-E1FF478C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Åpningstider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7E636F-554D-444F-AFBB-F38DEDA73D7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/>
              <a:t>Første SFO-dag er tirsdag 28.juli -26</a:t>
            </a:r>
          </a:p>
          <a:p>
            <a:r>
              <a:rPr lang="nb-NO"/>
              <a:t>Åpningstider på SFO er 07.00 – 17.00</a:t>
            </a:r>
            <a:endParaRPr lang="nb-NO">
              <a:ea typeface="Calibri"/>
              <a:cs typeface="Calibri"/>
            </a:endParaRPr>
          </a:p>
          <a:p>
            <a:r>
              <a:rPr lang="nb-NO"/>
              <a:t>Gratistilbudet gjelder 2 timer etter skoledagens slutt til 15.45 hver dag.</a:t>
            </a:r>
            <a:endParaRPr lang="nb-NO">
              <a:ea typeface="Calibri"/>
              <a:cs typeface="Calibri"/>
            </a:endParaRPr>
          </a:p>
          <a:p>
            <a:r>
              <a:rPr lang="nb-NO"/>
              <a:t>Planleggingsdager på høsten er 13. og 14. august og 30. oktober.</a:t>
            </a:r>
            <a:endParaRPr lang="nb-NO">
              <a:ea typeface="Calibri"/>
              <a:cs typeface="Calibri"/>
            </a:endParaRPr>
          </a:p>
          <a:p>
            <a:r>
              <a:rPr lang="nb-NO"/>
              <a:t>SFO er stengt i romjulen og i påskeferien.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726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F00365-189B-8F43-EBBF-C70E8A0B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Når kan man begynne?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A30E62-B114-55C8-3E45-F5CA098A5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b-NO"/>
          </a:p>
          <a:p>
            <a:r>
              <a:rPr lang="nb-NO"/>
              <a:t>Vi oppfordrer til å starte på SFO før skolestart</a:t>
            </a:r>
          </a:p>
          <a:p>
            <a:r>
              <a:rPr lang="nb-NO"/>
              <a:t>Alle kan ha første dag når de vil fra 28. juli</a:t>
            </a:r>
            <a:endParaRPr lang="nb-NO">
              <a:ea typeface="Calibri"/>
              <a:cs typeface="Calibri"/>
            </a:endParaRPr>
          </a:p>
          <a:p>
            <a:r>
              <a:rPr lang="nb-NO"/>
              <a:t>Gi beskjed om oppstartsdag ved søknad</a:t>
            </a:r>
          </a:p>
          <a:p>
            <a:endParaRPr lang="nb-NO"/>
          </a:p>
          <a:p>
            <a:r>
              <a:rPr lang="nb-NO"/>
              <a:t>Oppstartsmøter med informasjon holdes på SFO onsdag 29. Juli og torsdag 6.august kl 10.00. (samme informasjon).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449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7D5B4F-3F5E-7A4E-B1ED-70C18CA6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Måltider på SFO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C47F9E-B3CE-3948-AF10-FE0699D9ADE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nb-NO"/>
              <a:t>Det serveres et enkelt mellommåltid hver dag. </a:t>
            </a:r>
          </a:p>
          <a:p>
            <a:r>
              <a:rPr lang="nb-NO"/>
              <a:t>Måltidene serveres i klasserommene eller i sentrum.</a:t>
            </a:r>
          </a:p>
          <a:p>
            <a:r>
              <a:rPr lang="nb-NO"/>
              <a:t>Det serveres varmmat i sentrum en gang i uka.</a:t>
            </a:r>
          </a:p>
          <a:p>
            <a:r>
              <a:rPr lang="nb-NO"/>
              <a:t>Alle matallergier og andre mathensyn blir ivaretatt, viktig at informasjon om dette gis til SFO.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086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7D76BF-2351-C23E-07E1-F2F2DEAD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Informasjon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94C8DCB-6A8E-4976-F465-226E583DD51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>
            <a:normAutofit lnSpcReduction="10000"/>
          </a:bodyPr>
          <a:lstStyle/>
          <a:p>
            <a:r>
              <a:rPr lang="nb-NO"/>
              <a:t>Det sendes ut ukeplaner hver uke hvor aktiviteter og meny for uken står.</a:t>
            </a:r>
          </a:p>
          <a:p>
            <a:r>
              <a:rPr lang="nb-NO"/>
              <a:t>All informasjon går via VIGILO</a:t>
            </a:r>
          </a:p>
          <a:p>
            <a:r>
              <a:rPr lang="nb-NO"/>
              <a:t>Fravær meldes til SFO og skole via </a:t>
            </a:r>
            <a:r>
              <a:rPr lang="nb-NO" err="1"/>
              <a:t>Vigilo</a:t>
            </a:r>
            <a:r>
              <a:rPr lang="nb-NO"/>
              <a:t>.</a:t>
            </a:r>
          </a:p>
          <a:p>
            <a:r>
              <a:rPr lang="nb-NO"/>
              <a:t>Beskjeder om henting og lignende gis via </a:t>
            </a:r>
            <a:r>
              <a:rPr lang="nb-NO" err="1"/>
              <a:t>Vigilo</a:t>
            </a:r>
            <a:r>
              <a:rPr lang="nb-NO"/>
              <a:t> før klokka 12.00 hver dag.</a:t>
            </a:r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215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DB2FA487-D89D-4B47-A3A8-99471E7CFD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4D8060-5915-DD44-A5DB-7C90A2240B6E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nb-NO"/>
              <a:t>SFO er et skolefritidstilbud. </a:t>
            </a:r>
          </a:p>
          <a:p>
            <a:r>
              <a:rPr lang="nb-NO"/>
              <a:t>Vi legger til rette for frilek, spesielt for de minste. </a:t>
            </a:r>
          </a:p>
          <a:p>
            <a:r>
              <a:rPr lang="nb-NO"/>
              <a:t>Legges vekt på aktiviteter både inne og ute  utfra barnas interesser.</a:t>
            </a:r>
          </a:p>
          <a:p>
            <a:r>
              <a:rPr lang="nb-NO"/>
              <a:t>Organiserte aktiviteter kan være forming, lek i gymsal, svømming, ballspill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FF8727F-E418-B043-A4F6-DC12AB33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244883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klær, sko, vegg, jente&#10;&#10;Automatisk generert beskrivelse">
            <a:extLst>
              <a:ext uri="{FF2B5EF4-FFF2-40B4-BE49-F238E27FC236}">
                <a16:creationId xmlns:a16="http://schemas.microsoft.com/office/drawing/2014/main" id="{B15391EE-4F49-9A37-DE55-5DDE4C9CD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r="50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50896C6-523A-4510-9D91-95833766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Velkommen til Fjellhamar skole!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874049-1600-4D7E-BB61-B61EE7DDA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98070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1600"/>
              <a:t>Rektor, Marianne Egeberg Kolobekken</a:t>
            </a:r>
          </a:p>
          <a:p>
            <a:pPr>
              <a:defRPr/>
            </a:pPr>
            <a:endParaRPr lang="nb-NO" sz="160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600"/>
              <a:t>Ass.rektor SFO-leder, 1.trinn, 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Jensine S. Weng</a:t>
            </a:r>
            <a:endParaRPr lang="nb-NO" sz="1600">
              <a:solidFill>
                <a:prstClr val="black"/>
              </a:solidFill>
            </a:endParaRPr>
          </a:p>
          <a:p>
            <a:r>
              <a:rPr lang="nb-NO" sz="1600"/>
              <a:t>Undervisningsinspektør, Mathias Hoff</a:t>
            </a:r>
            <a:endParaRPr lang="nb-NO" sz="1600">
              <a:ea typeface="Calibri"/>
              <a:cs typeface="Calibri"/>
            </a:endParaRPr>
          </a:p>
          <a:p>
            <a:r>
              <a:rPr lang="nb-NO" sz="1600"/>
              <a:t>Undervisningsinspektør, Sahar Bakhshori</a:t>
            </a:r>
            <a:endParaRPr lang="nb-NO" sz="1600" err="1">
              <a:ea typeface="Calibri"/>
              <a:cs typeface="Calibri"/>
            </a:endParaRPr>
          </a:p>
          <a:p>
            <a:r>
              <a:rPr lang="nb-NO" sz="1600">
                <a:ea typeface="Calibri"/>
                <a:cs typeface="Calibri"/>
              </a:rPr>
              <a:t>Undervisningsinspektør, Martin Berger</a:t>
            </a:r>
          </a:p>
          <a:p>
            <a:endParaRPr lang="nb-NO" sz="1600"/>
          </a:p>
          <a:p>
            <a:pPr marL="0" indent="0">
              <a:buNone/>
            </a:pPr>
            <a:r>
              <a:rPr lang="nb-NO" sz="1600"/>
              <a:t>Anine Magraff Bakklund, saksbehandler</a:t>
            </a:r>
            <a:endParaRPr lang="nb-NO" sz="16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600"/>
              <a:t>Monica Eggenheim Grønning, saksbehandler</a:t>
            </a:r>
          </a:p>
        </p:txBody>
      </p:sp>
    </p:spTree>
    <p:extLst>
      <p:ext uri="{BB962C8B-B14F-4D97-AF65-F5344CB8AC3E}">
        <p14:creationId xmlns:p14="http://schemas.microsoft.com/office/powerpoint/2010/main" val="3670402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40784D-7942-3FF0-6D9D-92BB38A1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nb-NO" sz="4000"/>
              <a:t>Trafikk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DF916D-FFE0-6A37-EC53-C139A3190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1600"/>
              <a:t>Oppfordrer alle til å gå til skolen. </a:t>
            </a:r>
          </a:p>
          <a:p>
            <a:endParaRPr lang="nb-NO" sz="1600">
              <a:ea typeface="Calibri"/>
              <a:cs typeface="Calibri"/>
            </a:endParaRPr>
          </a:p>
          <a:p>
            <a:r>
              <a:rPr lang="nb-NO" sz="1600"/>
              <a:t>Er det mulig å kjøre sammen om man må kjøre?</a:t>
            </a:r>
          </a:p>
          <a:p>
            <a:endParaRPr lang="nb-NO" sz="1600"/>
          </a:p>
          <a:p>
            <a:r>
              <a:rPr lang="nb-NO" sz="1600"/>
              <a:t>Korttidsparkering på Fjellsrud skole</a:t>
            </a:r>
          </a:p>
          <a:p>
            <a:r>
              <a:rPr lang="nb-NO" sz="1600"/>
              <a:t>Drop off-sone utenfor Fjellhamar Arena</a:t>
            </a:r>
          </a:p>
          <a:p>
            <a:endParaRPr lang="nb-NO" sz="1600"/>
          </a:p>
          <a:p>
            <a:r>
              <a:rPr lang="nb-NO" sz="1600"/>
              <a:t>Slipp av i nærheten av skolen og eleven går det siste stykket</a:t>
            </a:r>
          </a:p>
          <a:p>
            <a:endParaRPr lang="nb-NO" sz="1600"/>
          </a:p>
          <a:p>
            <a:endParaRPr lang="nb-NO" sz="1600"/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innendørs, vegg, tak, gulv&#10;&#10;Automatisk generert beskrivelse">
            <a:extLst>
              <a:ext uri="{FF2B5EF4-FFF2-40B4-BE49-F238E27FC236}">
                <a16:creationId xmlns:a16="http://schemas.microsoft.com/office/drawing/2014/main" id="{5CDE9E6C-8D90-3A9A-4080-9430CBDA6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r="16661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0080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B78212F-BCD5-E5EA-664C-AD96FFCF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nb-NO" sz="4000"/>
              <a:t>Trafikk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7FA794-9228-FC8B-9912-507561E4A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sz="2000"/>
          </a:p>
          <a:p>
            <a:r>
              <a:rPr lang="nb-NO" sz="2000"/>
              <a:t>Ikke mulig å kjøre helt inn til skolen</a:t>
            </a:r>
          </a:p>
          <a:p>
            <a:r>
              <a:rPr lang="nb-NO" sz="2000"/>
              <a:t>Ikke slipp av elever i rundkjøringen – det skaper så mange farlige situasjoner og er ikke lov.</a:t>
            </a:r>
          </a:p>
          <a:p>
            <a:r>
              <a:rPr lang="nb-NO" sz="2000"/>
              <a:t>Stopp i busslomma utenfor skolehagen lager mange farlige situasjoner.</a:t>
            </a:r>
          </a:p>
          <a:p>
            <a:r>
              <a:rPr lang="nb-NO" sz="2000"/>
              <a:t>Parkering på Fjellsrud utover 15 min krever avgift</a:t>
            </a:r>
          </a:p>
          <a:p>
            <a:endParaRPr lang="nb-NO" sz="2000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nendørs, møbler, gulv, vegg&#10;&#10;Automatisk generert beskrivelse">
            <a:extLst>
              <a:ext uri="{FF2B5EF4-FFF2-40B4-BE49-F238E27FC236}">
                <a16:creationId xmlns:a16="http://schemas.microsoft.com/office/drawing/2014/main" id="{04A6D3A6-6CF6-3FC4-706D-8DB897023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17581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4630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B3DD1D-1057-CD37-4FE2-0B66CE25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11713"/>
            <a:ext cx="9144000" cy="7573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Lykke til med skolestarten!</a:t>
            </a:r>
          </a:p>
        </p:txBody>
      </p:sp>
      <p:pic>
        <p:nvPicPr>
          <p:cNvPr id="4" name="Bilde 3" descr="Et bilde som inneholder Barnekunst, person, tegning, kontorforsyninger&#10;&#10;Automatisk generert beskrivelse">
            <a:extLst>
              <a:ext uri="{FF2B5EF4-FFF2-40B4-BE49-F238E27FC236}">
                <a16:creationId xmlns:a16="http://schemas.microsoft.com/office/drawing/2014/main" id="{0611E4A8-72CA-2AF3-3061-3F741CF74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r="20134" b="3"/>
          <a:stretch/>
        </p:blipFill>
        <p:spPr>
          <a:xfrm>
            <a:off x="877415" y="877413"/>
            <a:ext cx="3457978" cy="3778368"/>
          </a:xfrm>
          <a:prstGeom prst="rect">
            <a:avLst/>
          </a:prstGeom>
        </p:spPr>
      </p:pic>
      <p:pic>
        <p:nvPicPr>
          <p:cNvPr id="6" name="Bilde 5" descr="Et bilde som inneholder utendørs, himmel, klær, vei&#10;&#10;Automatisk generert beskrivelse">
            <a:extLst>
              <a:ext uri="{FF2B5EF4-FFF2-40B4-BE49-F238E27FC236}">
                <a16:creationId xmlns:a16="http://schemas.microsoft.com/office/drawing/2014/main" id="{E3A83E80-3321-E6D8-6212-13572FEB8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r="-2" b="4209"/>
          <a:stretch/>
        </p:blipFill>
        <p:spPr>
          <a:xfrm>
            <a:off x="4321687" y="877413"/>
            <a:ext cx="3457978" cy="3778368"/>
          </a:xfrm>
          <a:prstGeom prst="rect">
            <a:avLst/>
          </a:prstGeom>
        </p:spPr>
      </p:pic>
      <p:pic>
        <p:nvPicPr>
          <p:cNvPr id="8" name="Bilde 7" descr="Et bilde som inneholder negl, innendørs, gulv, person&#10;&#10;Automatisk generert beskrivelse">
            <a:extLst>
              <a:ext uri="{FF2B5EF4-FFF2-40B4-BE49-F238E27FC236}">
                <a16:creationId xmlns:a16="http://schemas.microsoft.com/office/drawing/2014/main" id="{0A004A7F-AB0F-8A7E-86C6-91F49E875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15899" b="-3"/>
          <a:stretch/>
        </p:blipFill>
        <p:spPr>
          <a:xfrm>
            <a:off x="7778837" y="877413"/>
            <a:ext cx="3535748" cy="37783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533A9FC-8F39-83F1-AB84-DB06379A2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6692" y="4594099"/>
            <a:ext cx="10439007" cy="123363"/>
            <a:chOff x="876692" y="4888672"/>
            <a:chExt cx="10439007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DB9A05-924B-6229-8E82-E105C1D3B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515" y="-269151"/>
              <a:ext cx="123362" cy="10439007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6333A6-E886-6557-F296-25BB3F76C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719273" y="2415609"/>
              <a:ext cx="123362" cy="5069490"/>
            </a:xfrm>
            <a:prstGeom prst="rect">
              <a:avLst/>
            </a:prstGeom>
            <a:gradFill>
              <a:gsLst>
                <a:gs pos="30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60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nendørs, møbler, gulv, vegg&#10;&#10;Automatisk generert beskrivelse">
            <a:extLst>
              <a:ext uri="{FF2B5EF4-FFF2-40B4-BE49-F238E27FC236}">
                <a16:creationId xmlns:a16="http://schemas.microsoft.com/office/drawing/2014/main" id="{BF7DDCE4-1E51-D572-1674-50D28A22A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B064CF6-1F7A-3245-78C1-5A669AAC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Fjellhamar skole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516FCD-91B3-9D4E-1DF2-B7841C24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220688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1900"/>
              <a:t>Ca 850 elever fra 1. – 7. trinn  </a:t>
            </a:r>
            <a:endParaRPr lang="nb-NO"/>
          </a:p>
          <a:p>
            <a:pPr marL="0" indent="0">
              <a:buNone/>
            </a:pPr>
            <a:endParaRPr lang="nb-NO" sz="1900">
              <a:ea typeface="Calibri" panose="020F0502020204030204"/>
              <a:cs typeface="Calibri" panose="020F0502020204030204"/>
            </a:endParaRPr>
          </a:p>
          <a:p>
            <a:r>
              <a:rPr lang="nb-NO" sz="1900"/>
              <a:t>35 ordinære klasser</a:t>
            </a:r>
          </a:p>
          <a:p>
            <a:r>
              <a:rPr lang="nb-NO" sz="1900"/>
              <a:t>Innføringstilbud </a:t>
            </a:r>
          </a:p>
          <a:p>
            <a:r>
              <a:rPr lang="nb-NO" sz="1900"/>
              <a:t>Avdeling for elever med sammensatte behov for tilrettelegging, Fjellhamar UNIK</a:t>
            </a:r>
          </a:p>
          <a:p>
            <a:r>
              <a:rPr lang="nb-NO" sz="1900"/>
              <a:t>Ca 110 ansatte</a:t>
            </a:r>
            <a:endParaRPr lang="nb-NO" sz="19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69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55D64B-5457-40E4-8594-9903E5E484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750BC8-2F4D-4673-81E9-82B2F17CD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027" y="4517378"/>
            <a:ext cx="9144000" cy="1767840"/>
          </a:xfrm>
        </p:spPr>
        <p:txBody>
          <a:bodyPr/>
          <a:lstStyle/>
          <a:p>
            <a:r>
              <a:rPr lang="nb-NO"/>
              <a:t>Skolehelsetjenesten Fjellhamar Skole</a:t>
            </a:r>
          </a:p>
        </p:txBody>
      </p:sp>
    </p:spTree>
    <p:extLst>
      <p:ext uri="{BB962C8B-B14F-4D97-AF65-F5344CB8AC3E}">
        <p14:creationId xmlns:p14="http://schemas.microsoft.com/office/powerpoint/2010/main" val="3704241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7533E5E-26F7-DD45-3C33-6B92DA485A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7510" y="1710582"/>
            <a:ext cx="5782610" cy="349973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1400" b="1"/>
              <a:t>Faste tilbud fra skolehelsetjenesten på barneskole</a:t>
            </a:r>
            <a:endParaRPr lang="nb-NO" sz="1400" b="1">
              <a:cs typeface="Arial"/>
            </a:endParaRPr>
          </a:p>
          <a:p>
            <a:pPr marL="0" indent="0">
              <a:buNone/>
            </a:pPr>
            <a:endParaRPr lang="nb-NO" sz="1400" b="1">
              <a:cs typeface="Arial"/>
            </a:endParaRPr>
          </a:p>
          <a:p>
            <a:pPr marL="261620" indent="-261620"/>
            <a:r>
              <a:rPr lang="nb-NO" sz="1200" b="1">
                <a:solidFill>
                  <a:srgbClr val="FF0000"/>
                </a:solidFill>
              </a:rPr>
              <a:t>1. trinn: Skolestartundersøkelse med foresatte hos lege og      </a:t>
            </a:r>
          </a:p>
          <a:p>
            <a:pPr marL="0" indent="0">
              <a:buNone/>
            </a:pPr>
            <a:r>
              <a:rPr lang="nb-NO" sz="1200" b="1">
                <a:solidFill>
                  <a:srgbClr val="FF0000"/>
                </a:solidFill>
              </a:rPr>
              <a:t>                     helsesykepleier</a:t>
            </a:r>
            <a:endParaRPr lang="nb-NO" sz="1200" b="1">
              <a:solidFill>
                <a:srgbClr val="FF0000"/>
              </a:solidFill>
              <a:cs typeface="Arial"/>
            </a:endParaRPr>
          </a:p>
          <a:p>
            <a:pPr marL="261620" indent="-261620"/>
            <a:r>
              <a:rPr lang="nb-NO" sz="1200"/>
              <a:t>2. trinn: Vaksine mot stivkrampe, difteri, kikhoste og poliomyelitt (</a:t>
            </a:r>
            <a:r>
              <a:rPr lang="nb-NO" sz="1200" err="1"/>
              <a:t>Tetravac</a:t>
            </a:r>
            <a:r>
              <a:rPr lang="nb-NO" sz="1200"/>
              <a:t>).      	Undervisning om seksuelle overgrep.</a:t>
            </a:r>
            <a:endParaRPr lang="nb-NO" sz="1200">
              <a:cs typeface="Arial"/>
            </a:endParaRPr>
          </a:p>
          <a:p>
            <a:pPr marL="261620" indent="-261620"/>
            <a:r>
              <a:rPr lang="nb-NO" sz="1200"/>
              <a:t>3. trinn: Måling av høyde og vekt. Oppfølging etter behov.</a:t>
            </a:r>
            <a:endParaRPr lang="nb-NO" sz="1200">
              <a:cs typeface="Arial"/>
            </a:endParaRPr>
          </a:p>
          <a:p>
            <a:pPr marL="261620" indent="-261620"/>
            <a:r>
              <a:rPr lang="nb-NO" sz="1200"/>
              <a:t>4.trinn:  Undervisning om vold i nære relasjoner</a:t>
            </a:r>
            <a:endParaRPr lang="nb-NO" sz="1200">
              <a:cs typeface="Arial"/>
            </a:endParaRPr>
          </a:p>
          <a:p>
            <a:pPr marL="261620" indent="-261620"/>
            <a:r>
              <a:rPr lang="nb-NO" sz="1200"/>
              <a:t>5. trinn: Undervisning om pubertet</a:t>
            </a:r>
            <a:endParaRPr lang="nb-NO" sz="1200">
              <a:cs typeface="Arial"/>
            </a:endParaRPr>
          </a:p>
          <a:p>
            <a:pPr marL="261620" indent="-261620"/>
            <a:r>
              <a:rPr lang="nb-NO" sz="1200"/>
              <a:t>6. trinn: Vaksine mot meslinger, kusma, røde hunder (MMR vaksine).              </a:t>
            </a:r>
          </a:p>
          <a:p>
            <a:pPr marL="0" indent="0">
              <a:buNone/>
            </a:pPr>
            <a:r>
              <a:rPr lang="nb-NO" sz="1200"/>
              <a:t>                    Spør-Først undervinsing </a:t>
            </a:r>
            <a:endParaRPr lang="nb-NO" sz="1200">
              <a:cs typeface="Arial"/>
            </a:endParaRPr>
          </a:p>
          <a:p>
            <a:pPr marL="261620" indent="-261620"/>
            <a:r>
              <a:rPr lang="nb-NO" sz="1200"/>
              <a:t>7. trinn: Vaksine mot HPV (humant papillomavirus, </a:t>
            </a:r>
            <a:r>
              <a:rPr lang="nb-NO" sz="1200" err="1"/>
              <a:t>Cervarix</a:t>
            </a:r>
            <a:r>
              <a:rPr lang="nb-NO" sz="1200"/>
              <a:t>). To doser.</a:t>
            </a:r>
            <a:endParaRPr lang="nb-NO" sz="1200">
              <a:cs typeface="Arial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C555FF-C032-21DC-8F79-3F4C9E13B0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510" y="4189376"/>
            <a:ext cx="5557971" cy="3909698"/>
          </a:xfr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b-NO" sz="1400" b="1">
                <a:solidFill>
                  <a:prstClr val="black"/>
                </a:solidFill>
                <a:latin typeface="Arial"/>
                <a:ea typeface="+mn-lt"/>
                <a:cs typeface="Arial"/>
              </a:rPr>
              <a:t>Vi tilbyr også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61620" marR="0" lvl="0" indent="-2616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Individuelle oppfølging av elever/familier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61620" marR="0" lvl="0" indent="-2616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Drop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- in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61620" marR="0" lvl="0" indent="-2616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Samarbeid med skole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61620" marR="0" lvl="0" indent="-2616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Samarbeid med sosiallærer, PPT, FPH, BUP, barnevern, fastlege, </a:t>
            </a: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Ahus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, tannhelsetjenesten, migrasjonshelse, flyktningetjenesten, </a:t>
            </a: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fysio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og ergo.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61620" indent="-261620"/>
            <a:endParaRPr lang="nb-NO">
              <a:cs typeface="Arial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25B495E-ECD0-C36D-8A0B-1F4725EC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10" y="443619"/>
            <a:ext cx="10515600" cy="1500187"/>
          </a:xfrm>
        </p:spPr>
        <p:txBody>
          <a:bodyPr/>
          <a:lstStyle/>
          <a:p>
            <a:r>
              <a:rPr lang="nb-NO">
                <a:cs typeface="Arial"/>
              </a:rPr>
              <a:t>Tilbud fra skolehelsetjenesten </a:t>
            </a: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D178595-041E-E9AC-4283-3FBAD9C9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655" y="-190706"/>
            <a:ext cx="6037128" cy="7239411"/>
          </a:xfrm>
          <a:prstGeom prst="rect">
            <a:avLst/>
          </a:prstGeom>
        </p:spPr>
      </p:pic>
      <p:pic>
        <p:nvPicPr>
          <p:cNvPr id="1026" name="Picture 2" descr="Helsenorge-appen - Helsenorge">
            <a:extLst>
              <a:ext uri="{FF2B5EF4-FFF2-40B4-BE49-F238E27FC236}">
                <a16:creationId xmlns:a16="http://schemas.microsoft.com/office/drawing/2014/main" id="{156B3DA6-A1FC-2C4C-566B-E232EC10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03" y="1488194"/>
            <a:ext cx="3115580" cy="313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300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369CA-CAD2-4D57-9C07-9F1B995FC61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30085" y="1969435"/>
            <a:ext cx="5181600" cy="3942630"/>
          </a:xfrm>
        </p:spPr>
        <p:txBody>
          <a:bodyPr vert="horz" lIns="0" tIns="0" rIns="0" bIns="0" rtlCol="0" anchor="t">
            <a:normAutofit/>
          </a:bodyPr>
          <a:lstStyle/>
          <a:p>
            <a:pPr marL="261620" indent="-261620"/>
            <a:r>
              <a:rPr lang="nb-NO" sz="1800"/>
              <a:t>Se skolens nettside for telefon og epost til oss. </a:t>
            </a:r>
            <a:endParaRPr lang="nb-NO" sz="1800">
              <a:cs typeface="Arial"/>
            </a:endParaRPr>
          </a:p>
          <a:p>
            <a:pPr marL="261620" indent="-261620"/>
            <a:endParaRPr lang="nb-NO" sz="1800">
              <a:cs typeface="Arial"/>
            </a:endParaRPr>
          </a:p>
          <a:p>
            <a:pPr marL="261620" indent="-261620"/>
            <a:r>
              <a:rPr lang="nb-NO" sz="1800"/>
              <a:t>Vi oppfordrer til kontakt via </a:t>
            </a:r>
            <a:r>
              <a:rPr lang="nb-NO" sz="1800" err="1"/>
              <a:t>HelseNorge</a:t>
            </a:r>
            <a:r>
              <a:rPr lang="nb-NO"/>
              <a:t> </a:t>
            </a:r>
            <a:endParaRPr lang="nb-NO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C1ED5-F1AA-4854-BDF5-CF2FE380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85" y="469248"/>
            <a:ext cx="5291721" cy="1500187"/>
          </a:xfrm>
        </p:spPr>
        <p:txBody>
          <a:bodyPr/>
          <a:lstStyle/>
          <a:p>
            <a:r>
              <a:rPr lang="nb-NO">
                <a:cs typeface="Calibri Light"/>
              </a:rPr>
              <a:t>Hvordan kontakte oss? </a:t>
            </a:r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D7E57C-15FC-BA43-F67B-CA6084BD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5" y="2941955"/>
            <a:ext cx="3636010" cy="363601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DDD340-AA27-E5FC-BE5A-5A2D28A90E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55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5CDAF73-B041-42DF-9829-333BCED91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68FF7F-D794-48AA-B040-B41757D1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533" y="1121064"/>
            <a:ext cx="5677188" cy="2501900"/>
          </a:xfrm>
        </p:spPr>
        <p:txBody>
          <a:bodyPr/>
          <a:lstStyle/>
          <a:p>
            <a:pPr algn="ctr"/>
            <a:r>
              <a:rPr lang="nb-NO" sz="3200"/>
              <a:t>Takk for oss!</a:t>
            </a:r>
            <a:br>
              <a:rPr lang="nb-NO" sz="3200"/>
            </a:br>
            <a:br>
              <a:rPr lang="nb-NO" sz="3200"/>
            </a:br>
            <a:r>
              <a:rPr lang="nb-NO" sz="3200"/>
              <a:t>Vi er her for dere </a:t>
            </a:r>
          </a:p>
        </p:txBody>
      </p:sp>
    </p:spTree>
    <p:extLst>
      <p:ext uri="{BB962C8B-B14F-4D97-AF65-F5344CB8AC3E}">
        <p14:creationId xmlns:p14="http://schemas.microsoft.com/office/powerpoint/2010/main" val="318645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852DEA-0358-5030-7E8C-1212E804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nb-NO"/>
              <a:t>Visjon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454C12-14DD-B5E7-0599-9BA67F313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000"/>
              <a:t>SAMMEN SKAPER VI MAGI</a:t>
            </a:r>
          </a:p>
          <a:p>
            <a:endParaRPr lang="nb-NO" sz="2000"/>
          </a:p>
          <a:p>
            <a:r>
              <a:rPr lang="nb-NO" sz="2000"/>
              <a:t>M – mestring</a:t>
            </a:r>
          </a:p>
          <a:p>
            <a:r>
              <a:rPr lang="nb-NO" sz="2000"/>
              <a:t>A – aktiv læring</a:t>
            </a:r>
          </a:p>
          <a:p>
            <a:r>
              <a:rPr lang="nb-NO" sz="2000"/>
              <a:t>G – gode relasjoner</a:t>
            </a:r>
          </a:p>
          <a:p>
            <a:r>
              <a:rPr lang="nb-NO" sz="2000"/>
              <a:t>I – inkludering og tilhørighet</a:t>
            </a:r>
          </a:p>
          <a:p>
            <a:endParaRPr lang="nb-NO" sz="2000"/>
          </a:p>
          <a:p>
            <a:endParaRPr lang="nb-NO" sz="2000"/>
          </a:p>
          <a:p>
            <a:endParaRPr lang="nb-NO" sz="200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60760C5-A792-F55D-9285-3731FB60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986" y="1662841"/>
            <a:ext cx="4747547" cy="35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3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Lørenskog">
      <a:dk1>
        <a:sysClr val="windowText" lastClr="000000"/>
      </a:dk1>
      <a:lt1>
        <a:sysClr val="window" lastClr="FFFFFF"/>
      </a:lt1>
      <a:dk2>
        <a:srgbClr val="004D42"/>
      </a:dk2>
      <a:lt2>
        <a:srgbClr val="80B24F"/>
      </a:lt2>
      <a:accent1>
        <a:srgbClr val="3F8C7B"/>
      </a:accent1>
      <a:accent2>
        <a:srgbClr val="009640"/>
      </a:accent2>
      <a:accent3>
        <a:srgbClr val="1C7390"/>
      </a:accent3>
      <a:accent4>
        <a:srgbClr val="B70B63"/>
      </a:accent4>
      <a:accent5>
        <a:srgbClr val="C0371D"/>
      </a:accent5>
      <a:accent6>
        <a:srgbClr val="E09B2A"/>
      </a:accent6>
      <a:hlink>
        <a:srgbClr val="0563C1"/>
      </a:hlink>
      <a:folHlink>
        <a:srgbClr val="954F72"/>
      </a:folHlink>
    </a:clrScheme>
    <a:fontScheme name="Custom 4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ørenskog_PPT_Fixed" id="{CF58190A-C24A-4423-888B-AB3FC6CA0DCF}" vid="{EF8AED4A-7684-4F2E-BB7F-2EF2B33E8FD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c89798-1bc6-4a1d-b117-4bc612362c9f">
      <Terms xmlns="http://schemas.microsoft.com/office/infopath/2007/PartnerControls"/>
    </lcf76f155ced4ddcb4097134ff3c332f>
    <TaxCatchAll xmlns="18a86068-5d52-43aa-9105-2c124362952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F222F28724544DB376FD6962F37473" ma:contentTypeVersion="18" ma:contentTypeDescription="Opprett et nytt dokument." ma:contentTypeScope="" ma:versionID="f0c152629d8e569e29654b304583a231">
  <xsd:schema xmlns:xsd="http://www.w3.org/2001/XMLSchema" xmlns:xs="http://www.w3.org/2001/XMLSchema" xmlns:p="http://schemas.microsoft.com/office/2006/metadata/properties" xmlns:ns2="18a86068-5d52-43aa-9105-2c1243629523" xmlns:ns3="99c89798-1bc6-4a1d-b117-4bc612362c9f" targetNamespace="http://schemas.microsoft.com/office/2006/metadata/properties" ma:root="true" ma:fieldsID="9faa1501286e9a18d7461f23314058a1" ns2:_="" ns3:_="">
    <xsd:import namespace="18a86068-5d52-43aa-9105-2c1243629523"/>
    <xsd:import namespace="99c89798-1bc6-4a1d-b117-4bc612362c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a86068-5d52-43aa-9105-2c12436295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0ad5e-fb96-442b-a96f-244c36fe12c9}" ma:internalName="TaxCatchAll" ma:showField="CatchAllData" ma:web="18a86068-5d52-43aa-9105-2c12436295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89798-1bc6-4a1d-b117-4bc612362c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b11e50e7-da05-47c5-86ac-738b8efbdd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1587B7-1819-408F-B806-1700CD4C6226}">
  <ds:schemaRefs>
    <ds:schemaRef ds:uri="18a86068-5d52-43aa-9105-2c1243629523"/>
    <ds:schemaRef ds:uri="99c89798-1bc6-4a1d-b117-4bc612362c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605EB2-384B-4C5E-ACE5-AAE7ED2C7145}">
  <ds:schemaRefs>
    <ds:schemaRef ds:uri="18a86068-5d52-43aa-9105-2c1243629523"/>
    <ds:schemaRef ds:uri="99c89798-1bc6-4a1d-b117-4bc612362c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A56950-E2B2-4DA3-A1C8-27AE124A82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Microsoft Office PowerPoint</Application>
  <PresentationFormat>Widescreen</PresentationFormat>
  <Paragraphs>220</Paragraphs>
  <Slides>32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Modern Love Grunge</vt:lpstr>
      <vt:lpstr>Office-tema</vt:lpstr>
      <vt:lpstr>1_Office-tema</vt:lpstr>
      <vt:lpstr>Velkommen til deg som skal begynne på skolen!</vt:lpstr>
      <vt:lpstr>Foreldremøte for skolestartere 2026</vt:lpstr>
      <vt:lpstr>Velkommen til Fjellhamar skole!</vt:lpstr>
      <vt:lpstr>Fjellhamar skole</vt:lpstr>
      <vt:lpstr>Skolehelsetjenesten Fjellhamar Skole</vt:lpstr>
      <vt:lpstr>Tilbud fra skolehelsetjenesten </vt:lpstr>
      <vt:lpstr>Hvordan kontakte oss? </vt:lpstr>
      <vt:lpstr>Takk for oss!  Vi er her for dere </vt:lpstr>
      <vt:lpstr>Visjon</vt:lpstr>
      <vt:lpstr>Hus – gate - by</vt:lpstr>
      <vt:lpstr>GROM –  Gode relasjoner, godt skolemiljø</vt:lpstr>
      <vt:lpstr>PowerPoint-presentasjon</vt:lpstr>
      <vt:lpstr>PowerPoint-presentasjon</vt:lpstr>
      <vt:lpstr>1. klasse</vt:lpstr>
      <vt:lpstr>Klasseinndeling</vt:lpstr>
      <vt:lpstr>Første skoledag, timeplan og foreldremøte</vt:lpstr>
      <vt:lpstr>Læringsbrett</vt:lpstr>
      <vt:lpstr>Lesing</vt:lpstr>
      <vt:lpstr>Hvordan levere?</vt:lpstr>
      <vt:lpstr>Hvordan har foresatte tilgang?</vt:lpstr>
      <vt:lpstr>Praktisk info</vt:lpstr>
      <vt:lpstr>Kommunikasjon skole - hjem</vt:lpstr>
      <vt:lpstr> Skogen SFO, Fjellhamar skole</vt:lpstr>
      <vt:lpstr>Hvordan søke SFO?</vt:lpstr>
      <vt:lpstr>Åpningstider</vt:lpstr>
      <vt:lpstr>Når kan man begynne?</vt:lpstr>
      <vt:lpstr>Måltider på SFO</vt:lpstr>
      <vt:lpstr>Informasjon</vt:lpstr>
      <vt:lpstr>Aktiviteter</vt:lpstr>
      <vt:lpstr>Trafikk</vt:lpstr>
      <vt:lpstr>Trafikk</vt:lpstr>
      <vt:lpstr>Lykke til med skolestarten!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Foreldremøte for skolestartere 2021</dc:title>
  <dc:creator>Marianne Egeberg Kolobekken</dc:creator>
  <cp:lastModifiedBy>Anine Magraff Bakkelund</cp:lastModifiedBy>
  <cp:revision>4</cp:revision>
  <dcterms:created xsi:type="dcterms:W3CDTF">2021-06-07T10:31:56Z</dcterms:created>
  <dcterms:modified xsi:type="dcterms:W3CDTF">2026-06-04T09:41:14Z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0x01010063F222F28724544DB376FD6962F37473</vt:lpwstr>
  </property>
  <property fmtid="{D5CDD505-2E9C-101B-9397-08002B2CF9AE}" pid="3" name="MediaServiceImageTags">
    <vt:lpwstr/>
  </property>
</Properties>
</file>