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70" r:id="rId7"/>
    <p:sldId id="260" r:id="rId8"/>
    <p:sldId id="275" r:id="rId9"/>
    <p:sldId id="271"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59" d="100"/>
          <a:sy n="159" d="100"/>
        </p:scale>
        <p:origin x="30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e Sevaldstad" userId="b427cd09-0ee5-44b3-805c-a4bcc85240fd" providerId="ADAL" clId="{671FC106-7DB7-4036-97EB-13263E72E225}"/>
    <pc:docChg chg="modSld">
      <pc:chgData name="Line Sevaldstad" userId="b427cd09-0ee5-44b3-805c-a4bcc85240fd" providerId="ADAL" clId="{671FC106-7DB7-4036-97EB-13263E72E225}" dt="2025-07-02T06:02:06.583" v="4" actId="122"/>
      <pc:docMkLst>
        <pc:docMk/>
      </pc:docMkLst>
      <pc:sldChg chg="modSp mod">
        <pc:chgData name="Line Sevaldstad" userId="b427cd09-0ee5-44b3-805c-a4bcc85240fd" providerId="ADAL" clId="{671FC106-7DB7-4036-97EB-13263E72E225}" dt="2025-07-02T06:02:06.583" v="4" actId="122"/>
        <pc:sldMkLst>
          <pc:docMk/>
          <pc:sldMk cId="3922409774" sldId="257"/>
        </pc:sldMkLst>
        <pc:spChg chg="mod">
          <ac:chgData name="Line Sevaldstad" userId="b427cd09-0ee5-44b3-805c-a4bcc85240fd" providerId="ADAL" clId="{671FC106-7DB7-4036-97EB-13263E72E225}" dt="2025-07-02T06:02:06.583" v="4" actId="122"/>
          <ac:spMkLst>
            <pc:docMk/>
            <pc:sldMk cId="3922409774" sldId="257"/>
            <ac:spMk id="2" creationId="{1504B99A-72A0-40A0-826B-6FE15BDA5FA7}"/>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de">
    <p:bg>
      <p:bgPr>
        <a:solidFill>
          <a:schemeClr val="lt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513982B-6AEA-4259-876E-EAF94E8B1C5D}"/>
              </a:ext>
            </a:extLst>
          </p:cNvPr>
          <p:cNvSpPr>
            <a:spLocks noGrp="1"/>
          </p:cNvSpPr>
          <p:nvPr>
            <p:ph type="pic" sz="quarter" idx="13" hasCustomPrompt="1"/>
          </p:nvPr>
        </p:nvSpPr>
        <p:spPr>
          <a:xfrm>
            <a:off x="0" y="0"/>
            <a:ext cx="12192000" cy="6856413"/>
          </a:xfrm>
          <a:custGeom>
            <a:avLst/>
            <a:gdLst>
              <a:gd name="connsiteX0" fmla="*/ 0 w 12192000"/>
              <a:gd name="connsiteY0" fmla="*/ 0 h 6856413"/>
              <a:gd name="connsiteX1" fmla="*/ 12192000 w 12192000"/>
              <a:gd name="connsiteY1" fmla="*/ 0 h 6856413"/>
              <a:gd name="connsiteX2" fmla="*/ 10389051 w 12192000"/>
              <a:gd name="connsiteY2" fmla="*/ 1211277 h 6856413"/>
              <a:gd name="connsiteX3" fmla="*/ 8989862 w 12192000"/>
              <a:gd name="connsiteY3" fmla="*/ 2114021 h 6856413"/>
              <a:gd name="connsiteX4" fmla="*/ 8156950 w 12192000"/>
              <a:gd name="connsiteY4" fmla="*/ 2604119 h 6856413"/>
              <a:gd name="connsiteX5" fmla="*/ 6214336 w 12192000"/>
              <a:gd name="connsiteY5" fmla="*/ 2244799 h 6856413"/>
              <a:gd name="connsiteX6" fmla="*/ 3733377 w 12192000"/>
              <a:gd name="connsiteY6" fmla="*/ 3514481 h 6856413"/>
              <a:gd name="connsiteX7" fmla="*/ 2209758 w 12192000"/>
              <a:gd name="connsiteY7" fmla="*/ 4099805 h 6856413"/>
              <a:gd name="connsiteX8" fmla="*/ 1780 w 12192000"/>
              <a:gd name="connsiteY8" fmla="*/ 3284669 h 6856413"/>
              <a:gd name="connsiteX9" fmla="*/ 1780 w 12192000"/>
              <a:gd name="connsiteY9" fmla="*/ 6856285 h 6856413"/>
              <a:gd name="connsiteX10" fmla="*/ 12192000 w 12192000"/>
              <a:gd name="connsiteY10" fmla="*/ 6856285 h 6856413"/>
              <a:gd name="connsiteX11" fmla="*/ 12192000 w 12192000"/>
              <a:gd name="connsiteY11" fmla="*/ 6856413 h 6856413"/>
              <a:gd name="connsiteX12" fmla="*/ 0 w 12192000"/>
              <a:gd name="connsiteY12"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6413">
                <a:moveTo>
                  <a:pt x="0" y="0"/>
                </a:moveTo>
                <a:lnTo>
                  <a:pt x="12192000" y="0"/>
                </a:lnTo>
                <a:cubicBezTo>
                  <a:pt x="11756499" y="410107"/>
                  <a:pt x="11067062" y="1182074"/>
                  <a:pt x="10389051" y="1211277"/>
                </a:cubicBezTo>
                <a:cubicBezTo>
                  <a:pt x="9774526" y="1236671"/>
                  <a:pt x="9422823" y="1352212"/>
                  <a:pt x="8989862" y="2114021"/>
                </a:cubicBezTo>
                <a:cubicBezTo>
                  <a:pt x="8786713" y="2479690"/>
                  <a:pt x="8526428" y="2635861"/>
                  <a:pt x="8156950" y="2604119"/>
                </a:cubicBezTo>
                <a:cubicBezTo>
                  <a:pt x="7787473" y="2572377"/>
                  <a:pt x="7282139" y="2244799"/>
                  <a:pt x="6214336" y="2244799"/>
                </a:cubicBezTo>
                <a:cubicBezTo>
                  <a:pt x="5549023" y="2244799"/>
                  <a:pt x="4944654" y="2421284"/>
                  <a:pt x="3733377" y="3514481"/>
                </a:cubicBezTo>
                <a:cubicBezTo>
                  <a:pt x="3252167" y="3948712"/>
                  <a:pt x="2717631" y="4099805"/>
                  <a:pt x="2209758" y="4099805"/>
                </a:cubicBezTo>
                <a:cubicBezTo>
                  <a:pt x="1063235" y="4099805"/>
                  <a:pt x="1780" y="3284669"/>
                  <a:pt x="1780" y="3284669"/>
                </a:cubicBezTo>
                <a:lnTo>
                  <a:pt x="1780" y="6856285"/>
                </a:lnTo>
                <a:lnTo>
                  <a:pt x="12192000" y="6856285"/>
                </a:lnTo>
                <a:lnTo>
                  <a:pt x="12192000" y="6856413"/>
                </a:lnTo>
                <a:lnTo>
                  <a:pt x="0" y="6856413"/>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oAutofit/>
          </a:bodyPr>
          <a:lstStyle>
            <a:lvl1pPr>
              <a:buNone/>
              <a:defRPr>
                <a:solidFill>
                  <a:schemeClr val="bg1"/>
                </a:solidFill>
              </a:defRPr>
            </a:lvl1pPr>
          </a:lstStyle>
          <a:p>
            <a:r>
              <a:rPr lang="nb-NO" noProof="0" dirty="0"/>
              <a:t>Klikk på ikonet for å skifte bilde eller trykk Sett inn -&gt; Bilder -&gt; Fra fil </a:t>
            </a:r>
          </a:p>
        </p:txBody>
      </p:sp>
      <p:sp>
        <p:nvSpPr>
          <p:cNvPr id="2" name="Title 1">
            <a:extLst>
              <a:ext uri="{FF2B5EF4-FFF2-40B4-BE49-F238E27FC236}">
                <a16:creationId xmlns:a16="http://schemas.microsoft.com/office/drawing/2014/main" id="{845A9474-D26A-4663-9590-375B56E1AAD5}"/>
              </a:ext>
            </a:extLst>
          </p:cNvPr>
          <p:cNvSpPr>
            <a:spLocks noGrp="1"/>
          </p:cNvSpPr>
          <p:nvPr>
            <p:ph type="ctrTitle"/>
          </p:nvPr>
        </p:nvSpPr>
        <p:spPr>
          <a:xfrm>
            <a:off x="1428750" y="4836160"/>
            <a:ext cx="9144000" cy="1767840"/>
          </a:xfrm>
        </p:spPr>
        <p:txBody>
          <a:bodyPr anchor="t"/>
          <a:lstStyle>
            <a:lvl1pPr algn="l">
              <a:defRPr sz="4000"/>
            </a:lvl1pPr>
          </a:lstStyle>
          <a:p>
            <a:r>
              <a:rPr lang="nb-NO" noProof="0"/>
              <a:t>Klikk for å redigere tittelstil</a:t>
            </a:r>
            <a:endParaRPr lang="nb-NO" noProof="0" dirty="0"/>
          </a:p>
        </p:txBody>
      </p:sp>
      <p:pic>
        <p:nvPicPr>
          <p:cNvPr id="21" name="Graphic 20">
            <a:extLst>
              <a:ext uri="{FF2B5EF4-FFF2-40B4-BE49-F238E27FC236}">
                <a16:creationId xmlns:a16="http://schemas.microsoft.com/office/drawing/2014/main" id="{1DFCFDD5-C4D1-47DC-9CE6-7107F80447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95610" y="5665788"/>
            <a:ext cx="1841079" cy="668337"/>
          </a:xfrm>
          <a:prstGeom prst="rect">
            <a:avLst/>
          </a:prstGeom>
        </p:spPr>
      </p:pic>
    </p:spTree>
    <p:extLst>
      <p:ext uri="{BB962C8B-B14F-4D97-AF65-F5344CB8AC3E}">
        <p14:creationId xmlns:p14="http://schemas.microsoft.com/office/powerpoint/2010/main" val="7614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tatside med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3A0217-ADAC-43A7-B20B-1CE7909E377E}"/>
              </a:ext>
            </a:extLst>
          </p:cNvPr>
          <p:cNvSpPr>
            <a:spLocks noGrp="1"/>
          </p:cNvSpPr>
          <p:nvPr>
            <p:ph type="pic" sz="quarter" idx="10" hasCustomPrompt="1"/>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buNone/>
              <a:defRPr>
                <a:solidFill>
                  <a:schemeClr val="bg1"/>
                </a:solidFill>
              </a:defRPr>
            </a:lvl1pPr>
          </a:lstStyle>
          <a:p>
            <a:r>
              <a:rPr lang="nb-NO" noProof="0" dirty="0"/>
              <a:t>Trykk Sett inn -&gt; Bilder -&gt; Fra fil for å endre eller legge inn bilde</a:t>
            </a:r>
          </a:p>
          <a:p>
            <a:endParaRPr lang="en-GB" dirty="0"/>
          </a:p>
        </p:txBody>
      </p:sp>
      <p:sp>
        <p:nvSpPr>
          <p:cNvPr id="16" name="Text Placeholder 15">
            <a:extLst>
              <a:ext uri="{FF2B5EF4-FFF2-40B4-BE49-F238E27FC236}">
                <a16:creationId xmlns:a16="http://schemas.microsoft.com/office/drawing/2014/main" id="{BC252FCB-4198-400D-91BA-D57616DB6CAD}"/>
              </a:ext>
            </a:extLst>
          </p:cNvPr>
          <p:cNvSpPr>
            <a:spLocks noGrp="1"/>
          </p:cNvSpPr>
          <p:nvPr>
            <p:ph type="body" sz="quarter" idx="11" hasCustomPrompt="1"/>
          </p:nvPr>
        </p:nvSpPr>
        <p:spPr>
          <a:xfrm>
            <a:off x="6514810" y="5173980"/>
            <a:ext cx="5677189" cy="1687194"/>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en-GB" dirty="0"/>
              <a:t> </a:t>
            </a:r>
          </a:p>
        </p:txBody>
      </p:sp>
      <p:sp>
        <p:nvSpPr>
          <p:cNvPr id="18" name="Text Placeholder 17">
            <a:extLst>
              <a:ext uri="{FF2B5EF4-FFF2-40B4-BE49-F238E27FC236}">
                <a16:creationId xmlns:a16="http://schemas.microsoft.com/office/drawing/2014/main" id="{B8173ED6-D157-4E95-A591-5891045D7F6C}"/>
              </a:ext>
            </a:extLst>
          </p:cNvPr>
          <p:cNvSpPr>
            <a:spLocks noGrp="1"/>
          </p:cNvSpPr>
          <p:nvPr>
            <p:ph type="body" sz="quarter" idx="12" hasCustomPrompt="1"/>
          </p:nvPr>
        </p:nvSpPr>
        <p:spPr>
          <a:xfrm>
            <a:off x="11415712" y="6037389"/>
            <a:ext cx="423864" cy="543075"/>
          </a:xfrm>
          <a:blipFill>
            <a:blip r:embed="rId5">
              <a:extLst>
                <a:ext uri="{96DAC541-7B7A-43D3-8B79-37D633B846F1}">
                  <asvg:svgBlip xmlns:asvg="http://schemas.microsoft.com/office/drawing/2016/SVG/main" r:embed="rId6"/>
                </a:ext>
              </a:extLst>
            </a:blip>
            <a:stretch>
              <a:fillRect/>
            </a:stretch>
          </a:blipFill>
        </p:spPr>
        <p:txBody>
          <a:bodyPr/>
          <a:lstStyle>
            <a:lvl1pPr>
              <a:buNone/>
              <a:defRPr/>
            </a:lvl1pPr>
          </a:lstStyle>
          <a:p>
            <a:pPr lvl="0"/>
            <a:r>
              <a:rPr lang="en-GB" dirty="0"/>
              <a:t> </a:t>
            </a:r>
          </a:p>
        </p:txBody>
      </p:sp>
      <p:sp>
        <p:nvSpPr>
          <p:cNvPr id="23" name="Title 22">
            <a:extLst>
              <a:ext uri="{FF2B5EF4-FFF2-40B4-BE49-F238E27FC236}">
                <a16:creationId xmlns:a16="http://schemas.microsoft.com/office/drawing/2014/main" id="{30EC5EF3-DC18-4719-B157-42E93356264F}"/>
              </a:ext>
            </a:extLst>
          </p:cNvPr>
          <p:cNvSpPr>
            <a:spLocks noGrp="1"/>
          </p:cNvSpPr>
          <p:nvPr>
            <p:ph type="title"/>
          </p:nvPr>
        </p:nvSpPr>
        <p:spPr>
          <a:xfrm>
            <a:off x="3257406" y="2146301"/>
            <a:ext cx="5677188" cy="2501900"/>
          </a:xfrm>
        </p:spPr>
        <p:txBody>
          <a:bodyPr anchor="t">
            <a:normAutofit/>
          </a:bodyPr>
          <a:lstStyle>
            <a:lvl1pPr algn="l">
              <a:defRPr sz="3600" b="1" i="0">
                <a:solidFill>
                  <a:schemeClr val="bg1"/>
                </a:solidFill>
              </a:defRPr>
            </a:lvl1pPr>
          </a:lstStyle>
          <a:p>
            <a:r>
              <a:rPr lang="nb-NO" noProof="0"/>
              <a:t>Klikk for å redigere tittelstil</a:t>
            </a:r>
            <a:endParaRPr lang="nb-NO" noProof="0" dirty="0"/>
          </a:p>
        </p:txBody>
      </p:sp>
    </p:spTree>
    <p:extLst>
      <p:ext uri="{BB962C8B-B14F-4D97-AF65-F5344CB8AC3E}">
        <p14:creationId xmlns:p14="http://schemas.microsoft.com/office/powerpoint/2010/main" val="91481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tatside uten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3A0217-ADAC-43A7-B20B-1CE7909E377E}"/>
              </a:ext>
            </a:extLst>
          </p:cNvPr>
          <p:cNvSpPr>
            <a:spLocks noGrp="1"/>
          </p:cNvSpPr>
          <p:nvPr>
            <p:ph type="pic" sz="quarter" idx="10" hasCustomPrompt="1"/>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buNone/>
              <a:defRPr>
                <a:solidFill>
                  <a:schemeClr val="bg1"/>
                </a:solidFill>
              </a:defRPr>
            </a:lvl1pPr>
          </a:lstStyle>
          <a:p>
            <a:pPr marL="261938" marR="0" lvl="0" indent="-261938" algn="l" defTabSz="914400" rtl="0" eaLnBrk="1" fontAlgn="auto" latinLnBrk="0" hangingPunct="1">
              <a:lnSpc>
                <a:spcPct val="90000"/>
              </a:lnSpc>
              <a:spcBef>
                <a:spcPts val="600"/>
              </a:spcBef>
              <a:spcAft>
                <a:spcPts val="0"/>
              </a:spcAft>
              <a:buClr>
                <a:schemeClr val="accent1"/>
              </a:buClr>
              <a:buSzTx/>
              <a:buFontTx/>
              <a:buNone/>
              <a:tabLst/>
              <a:defRPr/>
            </a:pPr>
            <a:r>
              <a:rPr lang="nb-NO" noProof="0" dirty="0"/>
              <a:t>Trykk Sett inn -&gt; Bilder -&gt; Fra fil for å endre eller legge inn bilde</a:t>
            </a:r>
          </a:p>
          <a:p>
            <a:endParaRPr lang="en-GB" dirty="0"/>
          </a:p>
        </p:txBody>
      </p:sp>
      <p:sp>
        <p:nvSpPr>
          <p:cNvPr id="23" name="Title 22">
            <a:extLst>
              <a:ext uri="{FF2B5EF4-FFF2-40B4-BE49-F238E27FC236}">
                <a16:creationId xmlns:a16="http://schemas.microsoft.com/office/drawing/2014/main" id="{30EC5EF3-DC18-4719-B157-42E93356264F}"/>
              </a:ext>
            </a:extLst>
          </p:cNvPr>
          <p:cNvSpPr>
            <a:spLocks noGrp="1"/>
          </p:cNvSpPr>
          <p:nvPr>
            <p:ph type="title"/>
          </p:nvPr>
        </p:nvSpPr>
        <p:spPr>
          <a:xfrm>
            <a:off x="3257406" y="2146301"/>
            <a:ext cx="5677188" cy="2501900"/>
          </a:xfrm>
        </p:spPr>
        <p:txBody>
          <a:bodyPr anchor="t">
            <a:normAutofit/>
          </a:bodyPr>
          <a:lstStyle>
            <a:lvl1pPr algn="l">
              <a:defRPr sz="3600" b="1" i="0">
                <a:solidFill>
                  <a:schemeClr val="bg1"/>
                </a:solidFill>
              </a:defRPr>
            </a:lvl1pPr>
          </a:lstStyle>
          <a:p>
            <a:r>
              <a:rPr lang="nb-NO" noProof="0"/>
              <a:t>Klikk for å redigere tittelstil</a:t>
            </a:r>
            <a:endParaRPr lang="nb-NO" noProof="0" dirty="0"/>
          </a:p>
        </p:txBody>
      </p:sp>
    </p:spTree>
    <p:extLst>
      <p:ext uri="{BB962C8B-B14F-4D97-AF65-F5344CB8AC3E}">
        <p14:creationId xmlns:p14="http://schemas.microsoft.com/office/powerpoint/2010/main" val="44138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m bilde">
    <p:bg>
      <p:bgPr>
        <a:solidFill>
          <a:schemeClr val="l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2DBD6CE-A53A-4C58-8E11-D7A29976EF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0" cy="6858001"/>
          </a:xfrm>
          <a:prstGeom prst="rect">
            <a:avLst/>
          </a:prstGeom>
        </p:spPr>
      </p:pic>
      <p:pic>
        <p:nvPicPr>
          <p:cNvPr id="21" name="Graphic 20">
            <a:extLst>
              <a:ext uri="{FF2B5EF4-FFF2-40B4-BE49-F238E27FC236}">
                <a16:creationId xmlns:a16="http://schemas.microsoft.com/office/drawing/2014/main" id="{1DFCFDD5-C4D1-47DC-9CE6-7107F80447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93282" y="594386"/>
            <a:ext cx="1841079" cy="668337"/>
          </a:xfrm>
          <a:prstGeom prst="rect">
            <a:avLst/>
          </a:prstGeom>
        </p:spPr>
      </p:pic>
      <p:sp>
        <p:nvSpPr>
          <p:cNvPr id="10" name="Title 1">
            <a:extLst>
              <a:ext uri="{FF2B5EF4-FFF2-40B4-BE49-F238E27FC236}">
                <a16:creationId xmlns:a16="http://schemas.microsoft.com/office/drawing/2014/main" id="{D7629A06-801C-41B2-9171-0FE9378FD4D1}"/>
              </a:ext>
            </a:extLst>
          </p:cNvPr>
          <p:cNvSpPr>
            <a:spLocks noGrp="1"/>
          </p:cNvSpPr>
          <p:nvPr>
            <p:ph type="ctrTitle"/>
          </p:nvPr>
        </p:nvSpPr>
        <p:spPr>
          <a:xfrm>
            <a:off x="1441107" y="647219"/>
            <a:ext cx="8160093" cy="1255722"/>
          </a:xfrm>
        </p:spPr>
        <p:txBody>
          <a:bodyPr anchor="t">
            <a:normAutofit/>
          </a:bodyPr>
          <a:lstStyle>
            <a:lvl1pPr algn="l">
              <a:defRPr sz="4000"/>
            </a:lvl1pPr>
          </a:lstStyle>
          <a:p>
            <a:r>
              <a:rPr lang="nb-NO" noProof="0"/>
              <a:t>Klikk for å redigere tittelstil</a:t>
            </a:r>
            <a:endParaRPr lang="nb-NO" noProof="0" dirty="0"/>
          </a:p>
        </p:txBody>
      </p:sp>
      <p:sp>
        <p:nvSpPr>
          <p:cNvPr id="6" name="Picture Placeholder 5">
            <a:extLst>
              <a:ext uri="{FF2B5EF4-FFF2-40B4-BE49-F238E27FC236}">
                <a16:creationId xmlns:a16="http://schemas.microsoft.com/office/drawing/2014/main" id="{35E5223A-A4D8-4844-94B0-CDEB60C99A6C}"/>
              </a:ext>
            </a:extLst>
          </p:cNvPr>
          <p:cNvSpPr>
            <a:spLocks noGrp="1"/>
          </p:cNvSpPr>
          <p:nvPr>
            <p:ph type="pic" sz="quarter" idx="10"/>
          </p:nvPr>
        </p:nvSpPr>
        <p:spPr>
          <a:xfrm>
            <a:off x="1441107" y="2014538"/>
            <a:ext cx="9322143" cy="4126770"/>
          </a:xfrm>
          <a:blipFill dpi="0" rotWithShape="1">
            <a:blip r:embed="rId6">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nb-NO"/>
              <a:t>Klikk på ikonet for å legge til et bilde</a:t>
            </a:r>
            <a:endParaRPr lang="en-US" dirty="0"/>
          </a:p>
        </p:txBody>
      </p:sp>
    </p:spTree>
    <p:extLst>
      <p:ext uri="{BB962C8B-B14F-4D97-AF65-F5344CB8AC3E}">
        <p14:creationId xmlns:p14="http://schemas.microsoft.com/office/powerpoint/2010/main" val="120340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eller kapitteldeler">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42E9D7-9E73-4E5D-AE25-DD2F8421654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F32DF9-5803-41FE-9D91-AC6BE25CD016}"/>
              </a:ext>
            </a:extLst>
          </p:cNvPr>
          <p:cNvSpPr>
            <a:spLocks noGrp="1"/>
          </p:cNvSpPr>
          <p:nvPr>
            <p:ph type="title"/>
          </p:nvPr>
        </p:nvSpPr>
        <p:spPr>
          <a:xfrm>
            <a:off x="1430476" y="2008187"/>
            <a:ext cx="10515600" cy="1325563"/>
          </a:xfrm>
        </p:spPr>
        <p:txBody>
          <a:bodyPr>
            <a:normAutofit/>
          </a:bodyPr>
          <a:lstStyle>
            <a:lvl1pPr>
              <a:defRPr sz="4000"/>
            </a:lvl1pPr>
          </a:lstStyle>
          <a:p>
            <a:r>
              <a:rPr lang="nb-NO" noProof="0"/>
              <a:t>Klikk for å redigere tittelstil</a:t>
            </a:r>
            <a:endParaRPr lang="nb-NO" noProof="0" dirty="0"/>
          </a:p>
        </p:txBody>
      </p:sp>
      <p:pic>
        <p:nvPicPr>
          <p:cNvPr id="11" name="Graphic 10">
            <a:extLst>
              <a:ext uri="{FF2B5EF4-FFF2-40B4-BE49-F238E27FC236}">
                <a16:creationId xmlns:a16="http://schemas.microsoft.com/office/drawing/2014/main" id="{0621D6CF-F271-4549-92BA-EE7C56F383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795610" y="5665788"/>
            <a:ext cx="1841079" cy="668337"/>
          </a:xfrm>
          <a:prstGeom prst="rect">
            <a:avLst/>
          </a:prstGeom>
        </p:spPr>
      </p:pic>
    </p:spTree>
    <p:extLst>
      <p:ext uri="{BB962C8B-B14F-4D97-AF65-F5344CB8AC3E}">
        <p14:creationId xmlns:p14="http://schemas.microsoft.com/office/powerpoint/2010/main" val="300012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side en bo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C556-01E1-46F0-A622-33752AC7E5EB}"/>
              </a:ext>
            </a:extLst>
          </p:cNvPr>
          <p:cNvSpPr>
            <a:spLocks noGrp="1"/>
          </p:cNvSpPr>
          <p:nvPr>
            <p:ph type="title"/>
          </p:nvPr>
        </p:nvSpPr>
        <p:spPr>
          <a:xfrm>
            <a:off x="1079501" y="491294"/>
            <a:ext cx="10515600" cy="1500187"/>
          </a:xfrm>
        </p:spPr>
        <p:txBody>
          <a:bodyPr anchor="ctr">
            <a:normAutofit/>
          </a:bodyPr>
          <a:lstStyle>
            <a:lvl1pPr>
              <a:defRPr sz="3600"/>
            </a:lvl1pPr>
          </a:lstStyle>
          <a:p>
            <a:r>
              <a:rPr lang="nb-NO" noProof="0"/>
              <a:t>Klikk for å redigere tittelstil</a:t>
            </a:r>
            <a:endParaRPr lang="nb-NO" noProof="0" dirty="0"/>
          </a:p>
        </p:txBody>
      </p:sp>
      <p:pic>
        <p:nvPicPr>
          <p:cNvPr id="10" name="Graphic 9">
            <a:extLst>
              <a:ext uri="{FF2B5EF4-FFF2-40B4-BE49-F238E27FC236}">
                <a16:creationId xmlns:a16="http://schemas.microsoft.com/office/drawing/2014/main" id="{CA3D0B8A-42A7-408E-AFB0-E3E4B719E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4811" y="5173980"/>
            <a:ext cx="5677189" cy="1684020"/>
          </a:xfrm>
          <a:prstGeom prst="rect">
            <a:avLst/>
          </a:prstGeom>
        </p:spPr>
      </p:pic>
      <p:pic>
        <p:nvPicPr>
          <p:cNvPr id="9" name="Graphic 8">
            <a:extLst>
              <a:ext uri="{FF2B5EF4-FFF2-40B4-BE49-F238E27FC236}">
                <a16:creationId xmlns:a16="http://schemas.microsoft.com/office/drawing/2014/main" id="{7B505DD3-96CD-4F5C-930F-D599BDC65C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15712" y="6037388"/>
            <a:ext cx="423864" cy="543075"/>
          </a:xfrm>
          <a:prstGeom prst="rect">
            <a:avLst/>
          </a:prstGeom>
        </p:spPr>
      </p:pic>
      <p:sp>
        <p:nvSpPr>
          <p:cNvPr id="4" name="Text Placeholder 3">
            <a:extLst>
              <a:ext uri="{FF2B5EF4-FFF2-40B4-BE49-F238E27FC236}">
                <a16:creationId xmlns:a16="http://schemas.microsoft.com/office/drawing/2014/main" id="{401D42C8-C1C2-4A5E-BDA7-0CBADCD56A9A}"/>
              </a:ext>
            </a:extLst>
          </p:cNvPr>
          <p:cNvSpPr>
            <a:spLocks noGrp="1"/>
          </p:cNvSpPr>
          <p:nvPr>
            <p:ph type="body" idx="14"/>
          </p:nvPr>
        </p:nvSpPr>
        <p:spPr>
          <a:xfrm>
            <a:off x="1079500" y="2220048"/>
            <a:ext cx="10515600" cy="2447371"/>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70064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s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B7B4246-C333-44EF-8645-28D2DA1B95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415713" y="6037388"/>
            <a:ext cx="423863" cy="543075"/>
          </a:xfrm>
          <a:prstGeom prst="rect">
            <a:avLst/>
          </a:prstGeom>
        </p:spPr>
      </p:pic>
      <p:sp>
        <p:nvSpPr>
          <p:cNvPr id="5" name="Title 1">
            <a:extLst>
              <a:ext uri="{FF2B5EF4-FFF2-40B4-BE49-F238E27FC236}">
                <a16:creationId xmlns:a16="http://schemas.microsoft.com/office/drawing/2014/main" id="{9DA575C6-2A99-405E-9094-01AB033997AD}"/>
              </a:ext>
            </a:extLst>
          </p:cNvPr>
          <p:cNvSpPr>
            <a:spLocks noGrp="1"/>
          </p:cNvSpPr>
          <p:nvPr>
            <p:ph type="title"/>
          </p:nvPr>
        </p:nvSpPr>
        <p:spPr>
          <a:xfrm>
            <a:off x="1079501" y="491294"/>
            <a:ext cx="10515600" cy="1500187"/>
          </a:xfrm>
        </p:spPr>
        <p:txBody>
          <a:bodyPr anchor="ctr">
            <a:normAutofit/>
          </a:bodyPr>
          <a:lstStyle>
            <a:lvl1pPr>
              <a:defRPr sz="3600"/>
            </a:lvl1pPr>
          </a:lstStyle>
          <a:p>
            <a:r>
              <a:rPr lang="nb-NO" noProof="0"/>
              <a:t>Klikk for å redigere tittelstil</a:t>
            </a:r>
            <a:endParaRPr lang="nb-NO" noProof="0" dirty="0"/>
          </a:p>
        </p:txBody>
      </p:sp>
      <p:sp>
        <p:nvSpPr>
          <p:cNvPr id="6" name="Text Placeholder 3">
            <a:extLst>
              <a:ext uri="{FF2B5EF4-FFF2-40B4-BE49-F238E27FC236}">
                <a16:creationId xmlns:a16="http://schemas.microsoft.com/office/drawing/2014/main" id="{FFF5A577-4093-4314-B9EE-472C40B0D180}"/>
              </a:ext>
            </a:extLst>
          </p:cNvPr>
          <p:cNvSpPr>
            <a:spLocks noGrp="1"/>
          </p:cNvSpPr>
          <p:nvPr>
            <p:ph type="body" idx="14"/>
          </p:nvPr>
        </p:nvSpPr>
        <p:spPr>
          <a:xfrm>
            <a:off x="1079500" y="2220048"/>
            <a:ext cx="10515600" cy="3249609"/>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202340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ide to bokser">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A3D0B8A-42A7-408E-AFB0-E3E4B719E3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14811" y="5173980"/>
            <a:ext cx="5677189" cy="1684020"/>
          </a:xfrm>
          <a:prstGeom prst="rect">
            <a:avLst/>
          </a:prstGeom>
        </p:spPr>
      </p:pic>
      <p:pic>
        <p:nvPicPr>
          <p:cNvPr id="9" name="Graphic 8">
            <a:extLst>
              <a:ext uri="{FF2B5EF4-FFF2-40B4-BE49-F238E27FC236}">
                <a16:creationId xmlns:a16="http://schemas.microsoft.com/office/drawing/2014/main" id="{7B505DD3-96CD-4F5C-930F-D599BDC65C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15712" y="6037388"/>
            <a:ext cx="423864" cy="543075"/>
          </a:xfrm>
          <a:prstGeom prst="rect">
            <a:avLst/>
          </a:prstGeom>
        </p:spPr>
      </p:pic>
      <p:sp>
        <p:nvSpPr>
          <p:cNvPr id="3" name="Content Placeholder 2">
            <a:extLst>
              <a:ext uri="{FF2B5EF4-FFF2-40B4-BE49-F238E27FC236}">
                <a16:creationId xmlns:a16="http://schemas.microsoft.com/office/drawing/2014/main" id="{8327EE76-B15E-4753-A974-AE013B9CEF50}"/>
              </a:ext>
            </a:extLst>
          </p:cNvPr>
          <p:cNvSpPr>
            <a:spLocks noGrp="1"/>
          </p:cNvSpPr>
          <p:nvPr>
            <p:ph sz="quarter" idx="14"/>
          </p:nvPr>
        </p:nvSpPr>
        <p:spPr>
          <a:xfrm>
            <a:off x="1079502" y="2220045"/>
            <a:ext cx="4828319" cy="3249612"/>
          </a:xfrm>
          <a:prstGeom prst="rect">
            <a:avLst/>
          </a:prstGeom>
        </p:spPr>
        <p:txBody>
          <a:bodyPr lIns="0" tIns="0" rIns="0" bIns="0"/>
          <a:lstStyle>
            <a:lvl1pPr>
              <a:defRPr sz="22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a:extLst>
              <a:ext uri="{FF2B5EF4-FFF2-40B4-BE49-F238E27FC236}">
                <a16:creationId xmlns:a16="http://schemas.microsoft.com/office/drawing/2014/main" id="{360B7F2B-9E60-4CF9-AD73-6D076355D031}"/>
              </a:ext>
            </a:extLst>
          </p:cNvPr>
          <p:cNvSpPr>
            <a:spLocks noGrp="1"/>
          </p:cNvSpPr>
          <p:nvPr>
            <p:ph sz="quarter" idx="15"/>
          </p:nvPr>
        </p:nvSpPr>
        <p:spPr>
          <a:xfrm>
            <a:off x="6096000" y="2220045"/>
            <a:ext cx="5499100" cy="3249612"/>
          </a:xfrm>
          <a:prstGeom prst="rect">
            <a:avLst/>
          </a:prstGeom>
        </p:spPr>
        <p:txBody>
          <a:bodyPr lIns="0" tIns="0" rIns="0" bIns="0"/>
          <a:lstStyle>
            <a:lvl1pPr>
              <a:defRPr sz="22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itle 1">
            <a:extLst>
              <a:ext uri="{FF2B5EF4-FFF2-40B4-BE49-F238E27FC236}">
                <a16:creationId xmlns:a16="http://schemas.microsoft.com/office/drawing/2014/main" id="{01D5C412-C24C-4F89-ADA3-650872E5CB9A}"/>
              </a:ext>
            </a:extLst>
          </p:cNvPr>
          <p:cNvSpPr>
            <a:spLocks noGrp="1"/>
          </p:cNvSpPr>
          <p:nvPr>
            <p:ph type="title"/>
          </p:nvPr>
        </p:nvSpPr>
        <p:spPr>
          <a:xfrm>
            <a:off x="1079501" y="491294"/>
            <a:ext cx="10515600" cy="1500187"/>
          </a:xfrm>
        </p:spPr>
        <p:txBody>
          <a:bodyPr anchor="ctr">
            <a:normAutofit/>
          </a:bodyPr>
          <a:lstStyle>
            <a:lvl1pPr>
              <a:defRPr sz="3600"/>
            </a:lvl1pPr>
          </a:lstStyle>
          <a:p>
            <a:r>
              <a:rPr lang="nb-NO" noProof="0"/>
              <a:t>Klikk for å redigere tittelstil</a:t>
            </a:r>
            <a:endParaRPr lang="nb-NO" noProof="0" dirty="0"/>
          </a:p>
        </p:txBody>
      </p:sp>
    </p:spTree>
    <p:extLst>
      <p:ext uri="{BB962C8B-B14F-4D97-AF65-F5344CB8AC3E}">
        <p14:creationId xmlns:p14="http://schemas.microsoft.com/office/powerpoint/2010/main" val="115890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ide m punktliste og bølgebil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BC367478-5431-4866-A6C7-9349560391FB}"/>
              </a:ext>
            </a:extLst>
          </p:cNvPr>
          <p:cNvSpPr>
            <a:spLocks noGrp="1"/>
          </p:cNvSpPr>
          <p:nvPr>
            <p:ph type="pic" sz="quarter" idx="14" hasCustomPrompt="1"/>
          </p:nvPr>
        </p:nvSpPr>
        <p:spPr>
          <a:xfrm>
            <a:off x="6468722" y="-4763"/>
            <a:ext cx="5723278" cy="6861176"/>
          </a:xfrm>
          <a:custGeom>
            <a:avLst/>
            <a:gdLst>
              <a:gd name="connsiteX0" fmla="*/ 1161927 w 5723278"/>
              <a:gd name="connsiteY0" fmla="*/ 0 h 6861176"/>
              <a:gd name="connsiteX1" fmla="*/ 5723278 w 5723278"/>
              <a:gd name="connsiteY1" fmla="*/ 0 h 6861176"/>
              <a:gd name="connsiteX2" fmla="*/ 5723278 w 5723278"/>
              <a:gd name="connsiteY2" fmla="*/ 6861176 h 6861176"/>
              <a:gd name="connsiteX3" fmla="*/ 262138 w 5723278"/>
              <a:gd name="connsiteY3" fmla="*/ 6861176 h 6861176"/>
              <a:gd name="connsiteX4" fmla="*/ 198949 w 5723278"/>
              <a:gd name="connsiteY4" fmla="*/ 6652943 h 6861176"/>
              <a:gd name="connsiteX5" fmla="*/ 168564 w 5723278"/>
              <a:gd name="connsiteY5" fmla="*/ 4349949 h 6861176"/>
              <a:gd name="connsiteX6" fmla="*/ 1336635 w 5723278"/>
              <a:gd name="connsiteY6" fmla="*/ 2068462 h 6861176"/>
              <a:gd name="connsiteX7" fmla="*/ 1627699 w 5723278"/>
              <a:gd name="connsiteY7" fmla="*/ 1136801 h 6861176"/>
              <a:gd name="connsiteX8" fmla="*/ 1263593 w 5723278"/>
              <a:gd name="connsiteY8" fmla="*/ 112081 h 68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278" h="6861176">
                <a:moveTo>
                  <a:pt x="1161927" y="0"/>
                </a:moveTo>
                <a:lnTo>
                  <a:pt x="5723278" y="0"/>
                </a:lnTo>
                <a:lnTo>
                  <a:pt x="5723278" y="6861176"/>
                </a:lnTo>
                <a:lnTo>
                  <a:pt x="262138" y="6861176"/>
                </a:lnTo>
                <a:lnTo>
                  <a:pt x="198949" y="6652943"/>
                </a:lnTo>
                <a:cubicBezTo>
                  <a:pt x="-94925" y="5630159"/>
                  <a:pt x="-26856" y="4993405"/>
                  <a:pt x="168564" y="4349949"/>
                </a:cubicBezTo>
                <a:cubicBezTo>
                  <a:pt x="533348" y="3146290"/>
                  <a:pt x="1121832" y="2407825"/>
                  <a:pt x="1336635" y="2068462"/>
                </a:cubicBezTo>
                <a:cubicBezTo>
                  <a:pt x="1551438" y="1730369"/>
                  <a:pt x="1622615" y="1535903"/>
                  <a:pt x="1627699" y="1136801"/>
                </a:cubicBezTo>
                <a:cubicBezTo>
                  <a:pt x="1632149" y="788700"/>
                  <a:pt x="1490628" y="392915"/>
                  <a:pt x="1263593" y="112081"/>
                </a:cubicBez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a:noAutofit/>
          </a:bodyPr>
          <a:lstStyle>
            <a:lvl1pPr marL="0" indent="0">
              <a:buNone/>
              <a:defRPr/>
            </a:lvl1pPr>
          </a:lstStyle>
          <a:p>
            <a:r>
              <a:rPr lang="nb-NO" noProof="0" dirty="0"/>
              <a:t>Klikk på ikonet for å skifte bilde eller trykk Sett inn -&gt; Bilder -&gt; Fra fil </a:t>
            </a:r>
          </a:p>
        </p:txBody>
      </p:sp>
      <p:sp>
        <p:nvSpPr>
          <p:cNvPr id="6" name="Content Placeholder 2">
            <a:extLst>
              <a:ext uri="{FF2B5EF4-FFF2-40B4-BE49-F238E27FC236}">
                <a16:creationId xmlns:a16="http://schemas.microsoft.com/office/drawing/2014/main" id="{F7FF3C65-F0BE-47BF-A162-A2DA2CD94855}"/>
              </a:ext>
            </a:extLst>
          </p:cNvPr>
          <p:cNvSpPr>
            <a:spLocks noGrp="1"/>
          </p:cNvSpPr>
          <p:nvPr>
            <p:ph sz="half" idx="15"/>
          </p:nvPr>
        </p:nvSpPr>
        <p:spPr>
          <a:xfrm>
            <a:off x="1077704" y="2220045"/>
            <a:ext cx="5181600" cy="3942630"/>
          </a:xfrm>
        </p:spPr>
        <p:txBody>
          <a:bodyPr>
            <a:normAutofit/>
          </a:bodyPr>
          <a:lstStyle>
            <a:lvl1pPr>
              <a:defRPr sz="2200"/>
            </a:lvl1pPr>
            <a:lvl2pPr>
              <a:defRPr sz="2200"/>
            </a:lvl2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Title 1">
            <a:extLst>
              <a:ext uri="{FF2B5EF4-FFF2-40B4-BE49-F238E27FC236}">
                <a16:creationId xmlns:a16="http://schemas.microsoft.com/office/drawing/2014/main" id="{07669A33-C653-4A27-95B1-B78CFF0C5E14}"/>
              </a:ext>
            </a:extLst>
          </p:cNvPr>
          <p:cNvSpPr>
            <a:spLocks noGrp="1"/>
          </p:cNvSpPr>
          <p:nvPr>
            <p:ph type="title"/>
          </p:nvPr>
        </p:nvSpPr>
        <p:spPr>
          <a:xfrm>
            <a:off x="1079501" y="491294"/>
            <a:ext cx="5941059" cy="1500187"/>
          </a:xfrm>
        </p:spPr>
        <p:txBody>
          <a:bodyPr anchor="ctr">
            <a:normAutofit/>
          </a:bodyPr>
          <a:lstStyle>
            <a:lvl1pPr>
              <a:defRPr sz="3600"/>
            </a:lvl1pPr>
          </a:lstStyle>
          <a:p>
            <a:r>
              <a:rPr lang="nb-NO" noProof="0"/>
              <a:t>Klikk for å redigere tittelstil</a:t>
            </a:r>
            <a:endParaRPr lang="nb-NO" noProof="0" dirty="0"/>
          </a:p>
        </p:txBody>
      </p:sp>
    </p:spTree>
    <p:extLst>
      <p:ext uri="{BB962C8B-B14F-4D97-AF65-F5344CB8AC3E}">
        <p14:creationId xmlns:p14="http://schemas.microsoft.com/office/powerpoint/2010/main" val="406367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ide m punktliste og langt bil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A1492D0-1B9C-4BAE-92EC-07665C386F32}"/>
              </a:ext>
            </a:extLst>
          </p:cNvPr>
          <p:cNvSpPr>
            <a:spLocks noGrp="1"/>
          </p:cNvSpPr>
          <p:nvPr>
            <p:ph type="pic" sz="quarter" idx="14" hasCustomPrompt="1"/>
          </p:nvPr>
        </p:nvSpPr>
        <p:spPr>
          <a:xfrm>
            <a:off x="7696200" y="0"/>
            <a:ext cx="4495800" cy="6858000"/>
          </a:xfrm>
        </p:spPr>
        <p:txBody>
          <a:bodyPr/>
          <a:lstStyle>
            <a:lvl1pPr marL="0" indent="0">
              <a:buNone/>
              <a:defRPr/>
            </a:lvl1pPr>
          </a:lstStyle>
          <a:p>
            <a:r>
              <a:rPr lang="nb-NO" noProof="0" dirty="0"/>
              <a:t>Klikk på ikonet for å skifte bilde eller trykk Sett inn -&gt; Bilder -&gt; Fra fil </a:t>
            </a:r>
          </a:p>
          <a:p>
            <a:endParaRPr lang="en-GB" dirty="0"/>
          </a:p>
        </p:txBody>
      </p:sp>
      <p:sp>
        <p:nvSpPr>
          <p:cNvPr id="5" name="Title 1">
            <a:extLst>
              <a:ext uri="{FF2B5EF4-FFF2-40B4-BE49-F238E27FC236}">
                <a16:creationId xmlns:a16="http://schemas.microsoft.com/office/drawing/2014/main" id="{C6DB4191-AE80-4391-B99B-E1A67F4511A2}"/>
              </a:ext>
            </a:extLst>
          </p:cNvPr>
          <p:cNvSpPr>
            <a:spLocks noGrp="1"/>
          </p:cNvSpPr>
          <p:nvPr>
            <p:ph type="title"/>
          </p:nvPr>
        </p:nvSpPr>
        <p:spPr>
          <a:xfrm>
            <a:off x="1079501" y="491294"/>
            <a:ext cx="5920739" cy="1500187"/>
          </a:xfrm>
        </p:spPr>
        <p:txBody>
          <a:bodyPr anchor="ctr">
            <a:normAutofit/>
          </a:bodyPr>
          <a:lstStyle>
            <a:lvl1pPr>
              <a:defRPr sz="3600"/>
            </a:lvl1pPr>
          </a:lstStyle>
          <a:p>
            <a:r>
              <a:rPr lang="nb-NO" noProof="0"/>
              <a:t>Klikk for å redigere tittelstil</a:t>
            </a:r>
            <a:endParaRPr lang="nb-NO" noProof="0" dirty="0"/>
          </a:p>
        </p:txBody>
      </p:sp>
      <p:sp>
        <p:nvSpPr>
          <p:cNvPr id="6" name="Content Placeholder 2">
            <a:extLst>
              <a:ext uri="{FF2B5EF4-FFF2-40B4-BE49-F238E27FC236}">
                <a16:creationId xmlns:a16="http://schemas.microsoft.com/office/drawing/2014/main" id="{27D76C7F-65DC-456B-84B2-57E6BD875320}"/>
              </a:ext>
            </a:extLst>
          </p:cNvPr>
          <p:cNvSpPr>
            <a:spLocks noGrp="1"/>
          </p:cNvSpPr>
          <p:nvPr>
            <p:ph sz="half" idx="15"/>
          </p:nvPr>
        </p:nvSpPr>
        <p:spPr>
          <a:xfrm>
            <a:off x="1077704" y="2220045"/>
            <a:ext cx="5181600" cy="3942630"/>
          </a:xfrm>
        </p:spPr>
        <p:txBody>
          <a:bodyPr>
            <a:normAutofit/>
          </a:bodyPr>
          <a:lstStyle>
            <a:lvl1pPr>
              <a:defRPr sz="2200"/>
            </a:lvl1pPr>
            <a:lvl2pPr>
              <a:defRPr sz="2200"/>
            </a:lvl2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96283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ide m punktliste og lite bilde">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BE437639-6CF0-42DE-B518-73BD72789C65}"/>
              </a:ext>
            </a:extLst>
          </p:cNvPr>
          <p:cNvSpPr>
            <a:spLocks noGrp="1"/>
          </p:cNvSpPr>
          <p:nvPr>
            <p:ph type="pic" sz="quarter" idx="15" hasCustomPrompt="1"/>
          </p:nvPr>
        </p:nvSpPr>
        <p:spPr>
          <a:xfrm>
            <a:off x="5762624" y="2220045"/>
            <a:ext cx="5762625" cy="3942630"/>
          </a:xfrm>
        </p:spPr>
        <p:txBody>
          <a:bodyPr/>
          <a:lstStyle>
            <a:lvl1pPr marL="0" indent="0">
              <a:buNone/>
              <a:defRPr/>
            </a:lvl1pPr>
          </a:lstStyle>
          <a:p>
            <a:r>
              <a:rPr lang="nb-NO" noProof="0" dirty="0"/>
              <a:t>Klikk på ikonet for å skifte bilde eller trykk Sett inn -&gt; Bilder -&gt; Fra fil </a:t>
            </a:r>
          </a:p>
          <a:p>
            <a:endParaRPr lang="en-GB" dirty="0"/>
          </a:p>
        </p:txBody>
      </p:sp>
      <p:sp>
        <p:nvSpPr>
          <p:cNvPr id="4" name="Text Placeholder 3">
            <a:extLst>
              <a:ext uri="{FF2B5EF4-FFF2-40B4-BE49-F238E27FC236}">
                <a16:creationId xmlns:a16="http://schemas.microsoft.com/office/drawing/2014/main" id="{8981B978-9D2D-4616-B2B6-40523E64D7AB}"/>
              </a:ext>
            </a:extLst>
          </p:cNvPr>
          <p:cNvSpPr>
            <a:spLocks noGrp="1"/>
          </p:cNvSpPr>
          <p:nvPr>
            <p:ph type="body" sz="quarter" idx="16" hasCustomPrompt="1"/>
          </p:nvPr>
        </p:nvSpPr>
        <p:spPr>
          <a:xfrm>
            <a:off x="11415714" y="6037388"/>
            <a:ext cx="423863" cy="543075"/>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dirty="0"/>
              <a:t> </a:t>
            </a:r>
            <a:endParaRPr lang="en-US" dirty="0"/>
          </a:p>
        </p:txBody>
      </p:sp>
      <p:sp>
        <p:nvSpPr>
          <p:cNvPr id="6" name="Title 1">
            <a:extLst>
              <a:ext uri="{FF2B5EF4-FFF2-40B4-BE49-F238E27FC236}">
                <a16:creationId xmlns:a16="http://schemas.microsoft.com/office/drawing/2014/main" id="{4857CD1C-5906-421F-909C-C9B7504FD819}"/>
              </a:ext>
            </a:extLst>
          </p:cNvPr>
          <p:cNvSpPr>
            <a:spLocks noGrp="1"/>
          </p:cNvSpPr>
          <p:nvPr>
            <p:ph type="title"/>
          </p:nvPr>
        </p:nvSpPr>
        <p:spPr>
          <a:xfrm>
            <a:off x="1079501" y="491294"/>
            <a:ext cx="5941059" cy="1500187"/>
          </a:xfrm>
        </p:spPr>
        <p:txBody>
          <a:bodyPr anchor="ctr">
            <a:normAutofit/>
          </a:bodyPr>
          <a:lstStyle>
            <a:lvl1pPr>
              <a:defRPr sz="3600"/>
            </a:lvl1pPr>
          </a:lstStyle>
          <a:p>
            <a:r>
              <a:rPr lang="nb-NO" noProof="0"/>
              <a:t>Klikk for å redigere tittelstil</a:t>
            </a:r>
            <a:endParaRPr lang="nb-NO" noProof="0" dirty="0"/>
          </a:p>
        </p:txBody>
      </p:sp>
      <p:sp>
        <p:nvSpPr>
          <p:cNvPr id="7" name="Content Placeholder 2">
            <a:extLst>
              <a:ext uri="{FF2B5EF4-FFF2-40B4-BE49-F238E27FC236}">
                <a16:creationId xmlns:a16="http://schemas.microsoft.com/office/drawing/2014/main" id="{ED3103FB-7785-4BF2-B284-8D12B8130B2B}"/>
              </a:ext>
            </a:extLst>
          </p:cNvPr>
          <p:cNvSpPr>
            <a:spLocks noGrp="1"/>
          </p:cNvSpPr>
          <p:nvPr>
            <p:ph sz="half" idx="17"/>
          </p:nvPr>
        </p:nvSpPr>
        <p:spPr>
          <a:xfrm>
            <a:off x="1077704" y="2220045"/>
            <a:ext cx="4503946" cy="3942630"/>
          </a:xfrm>
        </p:spPr>
        <p:txBody>
          <a:bodyPr>
            <a:normAutofit/>
          </a:bodyPr>
          <a:lstStyle>
            <a:lvl1pPr>
              <a:defRPr sz="2200"/>
            </a:lvl1pPr>
            <a:lvl2pPr>
              <a:defRPr sz="2200"/>
            </a:lvl2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3795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42B55-8A53-49BD-A14A-A53DD0447E43}"/>
              </a:ext>
            </a:extLst>
          </p:cNvPr>
          <p:cNvSpPr>
            <a:spLocks noGrp="1"/>
          </p:cNvSpPr>
          <p:nvPr>
            <p:ph type="title"/>
          </p:nvPr>
        </p:nvSpPr>
        <p:spPr>
          <a:xfrm>
            <a:off x="990241" y="799465"/>
            <a:ext cx="10515600" cy="1325563"/>
          </a:xfrm>
          <a:prstGeom prst="rect">
            <a:avLst/>
          </a:prstGeom>
        </p:spPr>
        <p:txBody>
          <a:bodyPr vert="horz" lIns="0" tIns="0" rIns="0" bIns="0" rtlCol="0" anchor="ctr">
            <a:normAutofit/>
          </a:bodyPr>
          <a:lstStyle/>
          <a:p>
            <a:r>
              <a:rPr lang="nb-NO" noProof="0"/>
              <a:t>Klikk for å redigere tittelstil</a:t>
            </a:r>
          </a:p>
        </p:txBody>
      </p:sp>
      <p:sp>
        <p:nvSpPr>
          <p:cNvPr id="3" name="Text Placeholder 2">
            <a:extLst>
              <a:ext uri="{FF2B5EF4-FFF2-40B4-BE49-F238E27FC236}">
                <a16:creationId xmlns:a16="http://schemas.microsoft.com/office/drawing/2014/main" id="{D5EF00F3-9CE0-4E71-A340-7A62D9616C12}"/>
              </a:ext>
            </a:extLst>
          </p:cNvPr>
          <p:cNvSpPr>
            <a:spLocks noGrp="1"/>
          </p:cNvSpPr>
          <p:nvPr>
            <p:ph type="body" idx="1"/>
          </p:nvPr>
        </p:nvSpPr>
        <p:spPr>
          <a:xfrm>
            <a:off x="1078189" y="2629432"/>
            <a:ext cx="10515600" cy="4351338"/>
          </a:xfrm>
          <a:prstGeom prst="rect">
            <a:avLst/>
          </a:prstGeom>
        </p:spPr>
        <p:txBody>
          <a:bodyPr vert="horz" lIns="0" tIns="0" rIns="0" bIns="0" rtlCol="0">
            <a:noAutofit/>
          </a:bodyPr>
          <a:lstStyle/>
          <a:p>
            <a:pPr lvl="0"/>
            <a:r>
              <a:rPr lang="nb-NO" noProof="0" dirty="0" err="1"/>
              <a:t>Click</a:t>
            </a:r>
            <a:r>
              <a:rPr lang="nb-NO" noProof="0" dirty="0"/>
              <a:t> to </a:t>
            </a:r>
            <a:r>
              <a:rPr lang="nb-NO" noProof="0" dirty="0" err="1"/>
              <a:t>edit</a:t>
            </a:r>
            <a:r>
              <a:rPr lang="nb-NO" noProof="0" dirty="0"/>
              <a:t> Master </a:t>
            </a:r>
            <a:r>
              <a:rPr lang="nb-NO" noProof="0" dirty="0" err="1"/>
              <a:t>text</a:t>
            </a:r>
            <a:r>
              <a:rPr lang="nb-NO" noProof="0" dirty="0"/>
              <a:t> styles</a:t>
            </a:r>
          </a:p>
          <a:p>
            <a:pPr lvl="0"/>
            <a:r>
              <a:rPr lang="nb-NO" noProof="0" dirty="0" err="1"/>
              <a:t>Vsvs</a:t>
            </a:r>
            <a:endParaRPr lang="nb-NO" noProof="0" dirty="0"/>
          </a:p>
          <a:p>
            <a:pPr lvl="0"/>
            <a:r>
              <a:rPr lang="nb-NO" noProof="0" dirty="0" err="1"/>
              <a:t>vsvsvsvs</a:t>
            </a:r>
            <a:endParaRPr lang="nb-NO" noProof="0" dirty="0"/>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a:extLst>
              <a:ext uri="{FF2B5EF4-FFF2-40B4-BE49-F238E27FC236}">
                <a16:creationId xmlns:a16="http://schemas.microsoft.com/office/drawing/2014/main" id="{CFB840A8-3D98-4F20-8A16-FF37E4FD31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AB70F-67A0-4513-90FF-B3FD4DCAC31B}" type="datetimeFigureOut">
              <a:rPr lang="en-GB" smtClean="0"/>
              <a:t>02/07/2025</a:t>
            </a:fld>
            <a:endParaRPr lang="en-GB"/>
          </a:p>
        </p:txBody>
      </p:sp>
      <p:sp>
        <p:nvSpPr>
          <p:cNvPr id="5" name="Footer Placeholder 4">
            <a:extLst>
              <a:ext uri="{FF2B5EF4-FFF2-40B4-BE49-F238E27FC236}">
                <a16:creationId xmlns:a16="http://schemas.microsoft.com/office/drawing/2014/main" id="{B5CB11D1-C546-4B9F-844A-F0AB83D807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8527F6-D9BB-445E-90E9-1747ED215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B3125-B884-4212-8781-3EED52A7907C}" type="slidenum">
              <a:rPr lang="en-GB" smtClean="0"/>
              <a:t>‹#›</a:t>
            </a:fld>
            <a:endParaRPr lang="en-GB"/>
          </a:p>
        </p:txBody>
      </p:sp>
    </p:spTree>
    <p:extLst>
      <p:ext uri="{BB962C8B-B14F-4D97-AF65-F5344CB8AC3E}">
        <p14:creationId xmlns:p14="http://schemas.microsoft.com/office/powerpoint/2010/main" val="369335611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51" r:id="rId4"/>
    <p:sldLayoutId id="2147483660" r:id="rId5"/>
    <p:sldLayoutId id="2147483661" r:id="rId6"/>
    <p:sldLayoutId id="2147483652"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61938" indent="-261938"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1pPr>
      <a:lvl2pPr marL="741600" indent="-284400"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2pPr>
      <a:lvl3pPr marL="1198800" indent="-284400"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3pPr>
      <a:lvl4pPr marL="1656000" indent="-284400"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4pPr>
      <a:lvl5pPr marL="2113200" indent="-284400" algn="l" defTabSz="914400" rtl="0" eaLnBrk="1" latinLnBrk="0" hangingPunct="1">
        <a:lnSpc>
          <a:spcPct val="100000"/>
        </a:lnSpc>
        <a:spcBef>
          <a:spcPts val="0"/>
        </a:spcBef>
        <a:buClrTx/>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B99A-72A0-40A0-826B-6FE15BDA5FA7}"/>
              </a:ext>
            </a:extLst>
          </p:cNvPr>
          <p:cNvSpPr>
            <a:spLocks noGrp="1"/>
          </p:cNvSpPr>
          <p:nvPr>
            <p:ph type="ctrTitle"/>
          </p:nvPr>
        </p:nvSpPr>
        <p:spPr/>
        <p:txBody>
          <a:bodyPr/>
          <a:lstStyle/>
          <a:p>
            <a:pPr algn="ctr"/>
            <a:r>
              <a:rPr lang="nb-NO" dirty="0"/>
              <a:t>Progresjonsplan</a:t>
            </a:r>
            <a:br>
              <a:rPr lang="nb-NO" dirty="0"/>
            </a:br>
            <a:r>
              <a:rPr lang="nb-NO" dirty="0"/>
              <a:t>Kjenn barnehage </a:t>
            </a:r>
          </a:p>
        </p:txBody>
      </p:sp>
      <p:sp>
        <p:nvSpPr>
          <p:cNvPr id="4" name="Plassholder for bilde 3">
            <a:extLst>
              <a:ext uri="{FF2B5EF4-FFF2-40B4-BE49-F238E27FC236}">
                <a16:creationId xmlns:a16="http://schemas.microsoft.com/office/drawing/2014/main" id="{98AC4D72-8B6E-BE5F-7A75-1DBD6945A6F2}"/>
              </a:ext>
            </a:extLst>
          </p:cNvPr>
          <p:cNvSpPr>
            <a:spLocks noGrp="1"/>
          </p:cNvSpPr>
          <p:nvPr>
            <p:ph type="pic" sz="quarter" idx="10"/>
          </p:nvPr>
        </p:nvSpPr>
        <p:spPr/>
        <p:txBody>
          <a:bodyPr/>
          <a:lstStyle/>
          <a:p>
            <a:endParaRPr lang="nb-NO"/>
          </a:p>
        </p:txBody>
      </p:sp>
    </p:spTree>
    <p:extLst>
      <p:ext uri="{BB962C8B-B14F-4D97-AF65-F5344CB8AC3E}">
        <p14:creationId xmlns:p14="http://schemas.microsoft.com/office/powerpoint/2010/main" val="3922409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517A-EA75-42C3-A151-C91753F3BE5E}"/>
              </a:ext>
            </a:extLst>
          </p:cNvPr>
          <p:cNvSpPr>
            <a:spLocks noGrp="1"/>
          </p:cNvSpPr>
          <p:nvPr>
            <p:ph type="title"/>
          </p:nvPr>
        </p:nvSpPr>
        <p:spPr/>
        <p:txBody>
          <a:bodyPr/>
          <a:lstStyle/>
          <a:p>
            <a:r>
              <a:rPr lang="nb-NO" dirty="0"/>
              <a:t>Fagområde:</a:t>
            </a:r>
            <a:br>
              <a:rPr lang="nb-NO" dirty="0"/>
            </a:br>
            <a:r>
              <a:rPr lang="nb-NO" dirty="0"/>
              <a:t>Kunst, kultur og kreativitet</a:t>
            </a:r>
          </a:p>
        </p:txBody>
      </p:sp>
    </p:spTree>
    <p:extLst>
      <p:ext uri="{BB962C8B-B14F-4D97-AF65-F5344CB8AC3E}">
        <p14:creationId xmlns:p14="http://schemas.microsoft.com/office/powerpoint/2010/main" val="325215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Kunst, kultur og kreativitet					1-2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2845936171"/>
              </p:ext>
            </p:extLst>
          </p:nvPr>
        </p:nvGraphicFramePr>
        <p:xfrm>
          <a:off x="1079500" y="1048512"/>
          <a:ext cx="9942067" cy="426979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9144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Opplevelser med kunst og kultur i barnehagen kan legge grunnlag for tilhørighet, deltakelse og eget skapende arbeid. I barnehagen skal barna få estetiske erfaringer med kunst og kultur i ulike former og organisert på måter som gir barna anledning til utforsking, fordypning og progresjon. Barna skal støttes i å være aktive og skape egne kunstneriske og kulturelle uttrykk. Barnehagen skal legge til rette for samhørighet og kreativitet ved å bidra til at barna får være sammen om å oppleve og skape kunstneriske og kulturelle uttrykk.</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1-2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lvl="0"/>
                      <a:r>
                        <a:rPr lang="nb-NO" sz="1100" kern="1200" dirty="0">
                          <a:solidFill>
                            <a:schemeClr val="dk1"/>
                          </a:solidFill>
                          <a:effectLst/>
                          <a:latin typeface="+mn-lt"/>
                          <a:ea typeface="+mn-ea"/>
                          <a:cs typeface="+mn-cs"/>
                        </a:rPr>
                        <a:t>Å være sammen om å skape og oppleve kunstneriske og kulturelle uttrykk.</a:t>
                      </a:r>
                    </a:p>
                    <a:p>
                      <a:pPr lvl="0"/>
                      <a:endParaRPr lang="nb-NO" sz="1100" kern="1200" dirty="0">
                        <a:solidFill>
                          <a:schemeClr val="dk1"/>
                        </a:solidFill>
                        <a:effectLst/>
                        <a:latin typeface="+mn-lt"/>
                        <a:ea typeface="+mn-ea"/>
                        <a:cs typeface="+mn-cs"/>
                      </a:endParaRPr>
                    </a:p>
                    <a:p>
                      <a:pPr lvl="0"/>
                      <a:r>
                        <a:rPr lang="nb-NO" sz="1100" kern="1200" dirty="0">
                          <a:solidFill>
                            <a:schemeClr val="dk1"/>
                          </a:solidFill>
                          <a:effectLst/>
                          <a:latin typeface="+mn-lt"/>
                          <a:ea typeface="+mn-ea"/>
                          <a:cs typeface="+mn-cs"/>
                        </a:rPr>
                        <a:t>Barna tar i bruk fantasi, kreativ tenkning og skaperglede.</a:t>
                      </a:r>
                    </a:p>
                    <a:p>
                      <a:pPr marL="0" lvl="0" indent="0">
                        <a:buFont typeface="Arial" panose="020B0604020202020204" pitchFamily="34" charset="0"/>
                        <a:buNone/>
                      </a:pPr>
                      <a:endParaRPr lang="nb-NO" sz="1100" kern="1200" dirty="0">
                        <a:solidFill>
                          <a:schemeClr val="dk1"/>
                        </a:solidFill>
                        <a:effectLst/>
                        <a:latin typeface="+mn-lt"/>
                        <a:ea typeface="+mn-ea"/>
                        <a:cs typeface="+mn-cs"/>
                      </a:endParaRP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Legge til rette for at barna får kjennskap til ulike materialer, brukt sansene gjennom hverdagen og varierte formingsaktiviteter.</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Barnas prosesser og produkter blir dokumentert på vegger, i tak, på vindu og gjennom bilder.</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Legge til rette for lek og skapende virksomhet.</a:t>
                      </a:r>
                    </a:p>
                    <a:p>
                      <a:pPr marL="171450" indent="-171450">
                        <a:buFont typeface="Arial" panose="020B0604020202020204" pitchFamily="34" charset="0"/>
                        <a:buChar char="•"/>
                      </a:pPr>
                      <a:r>
                        <a:rPr lang="nb-NO" sz="1100" kern="1200" dirty="0">
                          <a:solidFill>
                            <a:schemeClr val="dk1"/>
                          </a:solidFill>
                          <a:effectLst/>
                          <a:latin typeface="+mn-lt"/>
                          <a:ea typeface="+mn-ea"/>
                          <a:cs typeface="+mn-cs"/>
                        </a:rPr>
                        <a:t>Personalet støtter barnas kreative aktiviteter.</a:t>
                      </a:r>
                    </a:p>
                    <a:p>
                      <a:pPr marL="171450" indent="-171450" algn="l">
                        <a:buFont typeface="Arial" panose="020B0604020202020204" pitchFamily="34" charset="0"/>
                        <a:buChar char="•"/>
                      </a:pPr>
                      <a:endParaRPr lang="nb-NO" sz="1100" dirty="0"/>
                    </a:p>
                  </a:txBody>
                  <a:tcPr/>
                </a:tc>
                <a:tc>
                  <a:txBody>
                    <a:bodyPr/>
                    <a:lstStyle/>
                    <a:p>
                      <a:pPr marL="171450" indent="-171450">
                        <a:buFont typeface="Arial" panose="020B0604020202020204" pitchFamily="34" charset="0"/>
                        <a:buChar char="•"/>
                      </a:pPr>
                      <a:r>
                        <a:rPr lang="nb-NO" sz="1100" dirty="0"/>
                        <a:t>Leire</a:t>
                      </a:r>
                    </a:p>
                    <a:p>
                      <a:pPr marL="171450" indent="-171450">
                        <a:buFont typeface="Arial" panose="020B0604020202020204" pitchFamily="34" charset="0"/>
                        <a:buChar char="•"/>
                      </a:pPr>
                      <a:r>
                        <a:rPr lang="nb-NO" sz="1100" dirty="0"/>
                        <a:t>Dans, musikk, instrumenter</a:t>
                      </a:r>
                    </a:p>
                    <a:p>
                      <a:pPr marL="171450" indent="-171450">
                        <a:buFont typeface="Arial" panose="020B0604020202020204" pitchFamily="34" charset="0"/>
                        <a:buChar char="•"/>
                      </a:pPr>
                      <a:r>
                        <a:rPr lang="nb-NO" sz="1100" dirty="0"/>
                        <a:t>Sangleker</a:t>
                      </a:r>
                    </a:p>
                    <a:p>
                      <a:pPr marL="171450" indent="-171450">
                        <a:buFont typeface="Arial" panose="020B0604020202020204" pitchFamily="34" charset="0"/>
                        <a:buChar char="•"/>
                      </a:pPr>
                      <a:r>
                        <a:rPr lang="nb-NO" sz="1100" dirty="0"/>
                        <a:t>Kunstutstilling</a:t>
                      </a:r>
                    </a:p>
                    <a:p>
                      <a:pPr marL="171450" indent="-171450">
                        <a:buFont typeface="Arial" panose="020B0604020202020204" pitchFamily="34" charset="0"/>
                        <a:buChar char="•"/>
                      </a:pPr>
                      <a:r>
                        <a:rPr lang="nb-NO" sz="1100" dirty="0"/>
                        <a:t>Klappesang m/ rytme</a:t>
                      </a:r>
                    </a:p>
                    <a:p>
                      <a:pPr marL="171450" indent="-171450">
                        <a:buFont typeface="Arial" panose="020B0604020202020204" pitchFamily="34" charset="0"/>
                        <a:buChar char="•"/>
                      </a:pPr>
                      <a:r>
                        <a:rPr lang="nb-NO" sz="1100" dirty="0"/>
                        <a:t>Bli kjent med ulik tekstur</a:t>
                      </a:r>
                    </a:p>
                    <a:p>
                      <a:pPr marL="171450" indent="-171450">
                        <a:buFont typeface="Arial" panose="020B0604020202020204" pitchFamily="34" charset="0"/>
                        <a:buChar char="•"/>
                      </a:pPr>
                      <a:r>
                        <a:rPr lang="nb-NO" sz="1100" dirty="0"/>
                        <a:t>Modellkitt</a:t>
                      </a:r>
                    </a:p>
                    <a:p>
                      <a:pPr marL="171450" indent="-171450">
                        <a:buFont typeface="Arial" panose="020B0604020202020204" pitchFamily="34" charset="0"/>
                        <a:buChar char="•"/>
                      </a:pPr>
                      <a:r>
                        <a:rPr lang="nb-NO" sz="1100" dirty="0"/>
                        <a:t>Fingermaling</a:t>
                      </a:r>
                    </a:p>
                    <a:p>
                      <a:pPr marL="171450" indent="-171450">
                        <a:buFont typeface="Arial" panose="020B0604020202020204" pitchFamily="34" charset="0"/>
                        <a:buChar char="•"/>
                      </a:pPr>
                      <a:r>
                        <a:rPr lang="nb-NO" sz="1100" dirty="0"/>
                        <a:t>Bli kjent med ulike materialer</a:t>
                      </a:r>
                    </a:p>
                  </a:txBody>
                  <a:tcPr/>
                </a:tc>
                <a:tc>
                  <a:txBody>
                    <a:bodyPr/>
                    <a:lstStyle/>
                    <a:p>
                      <a:pPr marL="171450" indent="-171450">
                        <a:buFont typeface="Arial" panose="020B0604020202020204" pitchFamily="34" charset="0"/>
                        <a:buChar char="•"/>
                      </a:pPr>
                      <a:r>
                        <a:rPr lang="nb-NO" sz="1100" dirty="0"/>
                        <a:t>Bjørnen sover</a:t>
                      </a:r>
                    </a:p>
                    <a:p>
                      <a:pPr marL="171450" indent="-171450">
                        <a:buFont typeface="Arial" panose="020B0604020202020204" pitchFamily="34" charset="0"/>
                        <a:buChar char="•"/>
                      </a:pPr>
                      <a:r>
                        <a:rPr lang="nb-NO" sz="1100" dirty="0"/>
                        <a:t>Apper: Bloom, Air</a:t>
                      </a:r>
                    </a:p>
                    <a:p>
                      <a:pPr marL="171450" indent="-171450">
                        <a:buFont typeface="Arial" panose="020B0604020202020204" pitchFamily="34" charset="0"/>
                        <a:buChar char="•"/>
                      </a:pPr>
                      <a:r>
                        <a:rPr lang="nb-NO" sz="1100" dirty="0"/>
                        <a:t>Musikkgruppe med dans</a:t>
                      </a:r>
                    </a:p>
                    <a:p>
                      <a:pPr marL="171450" indent="-171450">
                        <a:buFont typeface="Arial" panose="020B0604020202020204" pitchFamily="34" charset="0"/>
                        <a:buChar char="•"/>
                      </a:pPr>
                      <a:r>
                        <a:rPr lang="nb-NO" sz="1100" dirty="0"/>
                        <a:t>Se film av seg selv som danser</a:t>
                      </a:r>
                    </a:p>
                    <a:p>
                      <a:pPr marL="171450" indent="-171450">
                        <a:buFont typeface="Arial" panose="020B0604020202020204" pitchFamily="34" charset="0"/>
                        <a:buChar char="•"/>
                      </a:pPr>
                      <a:r>
                        <a:rPr lang="nb-NO" sz="1100" dirty="0"/>
                        <a:t>Male med ulike redskap</a:t>
                      </a:r>
                    </a:p>
                    <a:p>
                      <a:pPr marL="171450" indent="-171450">
                        <a:buFont typeface="Arial" panose="020B0604020202020204" pitchFamily="34" charset="0"/>
                        <a:buChar char="•"/>
                      </a:pPr>
                      <a:r>
                        <a:rPr lang="nb-NO" sz="1100" dirty="0"/>
                        <a:t>Dramatisere eventyr</a:t>
                      </a:r>
                    </a:p>
                    <a:p>
                      <a:pPr marL="171450" indent="-171450">
                        <a:buFont typeface="Arial" panose="020B0604020202020204" pitchFamily="34" charset="0"/>
                        <a:buChar char="•"/>
                      </a:pPr>
                      <a:r>
                        <a:rPr lang="nb-NO" sz="1100" dirty="0"/>
                        <a:t>Primærfarger</a:t>
                      </a:r>
                    </a:p>
                    <a:p>
                      <a:pPr marL="171450" indent="-171450">
                        <a:buFont typeface="Arial" panose="020B0604020202020204" pitchFamily="34" charset="0"/>
                        <a:buChar char="•"/>
                      </a:pPr>
                      <a:r>
                        <a:rPr lang="nb-NO" sz="1100" dirty="0"/>
                        <a:t>Male i snøen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321528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Kunst, kultur og kreativitet					3-4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2628131381"/>
              </p:ext>
            </p:extLst>
          </p:nvPr>
        </p:nvGraphicFramePr>
        <p:xfrm>
          <a:off x="1079500" y="1048512"/>
          <a:ext cx="9942067" cy="426979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9144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Opplevelser med kunst og kultur i barnehagen kan legge grunnlag for tilhørighet, deltakelse og eget skapende arbeid. I barnehagen skal barna få estetiske erfaringer med kunst og kultur i ulike former og organisert på måter som gir barna anledning til utforsking, fordypning og progresjon. Barna skal støttes i å være aktive og skape egne kunstneriske og kulturelle uttrykk. Barnehagen skal legge til rette for samhørighet og kreativitet ved å bidra til at barna får være sammen om å oppleve og skape kunstneriske og kulturelle uttrykk.</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3-4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får erfaring med ulike materialer og flere teknikker.</a:t>
                      </a:r>
                    </a:p>
                    <a:p>
                      <a:pPr marL="171450" indent="-171450" algn="l">
                        <a:buFont typeface="Arial" panose="020B0604020202020204" pitchFamily="34" charset="0"/>
                        <a:buChar char="•"/>
                      </a:pPr>
                      <a:r>
                        <a:rPr lang="nb-NO" sz="1100" dirty="0"/>
                        <a:t>Barna blir introdusert for mer avanserte bevegelsessanger og får mulighet til å leve seg inn i roller.</a:t>
                      </a:r>
                    </a:p>
                    <a:p>
                      <a:pPr marL="171450" indent="-171450" algn="l">
                        <a:buFont typeface="Arial" panose="020B0604020202020204" pitchFamily="34" charset="0"/>
                        <a:buChar char="•"/>
                      </a:pPr>
                      <a:r>
                        <a:rPr lang="nb-NO" sz="1100" dirty="0"/>
                        <a:t>Barna får erfaring med å kommunisere med visuelle uttrykk.</a:t>
                      </a:r>
                    </a:p>
                    <a:p>
                      <a:pPr marL="171450" indent="-171450" algn="l">
                        <a:buFont typeface="Arial" panose="020B0604020202020204" pitchFamily="34" charset="0"/>
                        <a:buChar char="•"/>
                      </a:pPr>
                      <a:r>
                        <a:rPr lang="nb-NO" sz="1100" dirty="0"/>
                        <a:t>Barna blir kjent med ulike kulturuttrykk, som dikt, eventyr, sang osv.</a:t>
                      </a:r>
                    </a:p>
                    <a:p>
                      <a:pPr marL="171450" indent="-171450" algn="l">
                        <a:buFont typeface="Arial" panose="020B0604020202020204" pitchFamily="34" charset="0"/>
                        <a:buChar char="•"/>
                      </a:pPr>
                      <a:r>
                        <a:rPr lang="nb-NO" sz="1100" dirty="0"/>
                        <a:t>Barna drar på museumsbesøk.</a:t>
                      </a:r>
                    </a:p>
                  </a:txBody>
                  <a:tcPr/>
                </a:tc>
                <a:tc>
                  <a:txBody>
                    <a:bodyPr/>
                    <a:lstStyle/>
                    <a:p>
                      <a:pPr marL="171450" indent="-171450">
                        <a:buFont typeface="Arial" panose="020B0604020202020204" pitchFamily="34" charset="0"/>
                        <a:buChar char="•"/>
                      </a:pPr>
                      <a:r>
                        <a:rPr lang="nb-NO" sz="1100" dirty="0"/>
                        <a:t>Lage pensler av naturmaterialer</a:t>
                      </a:r>
                    </a:p>
                    <a:p>
                      <a:pPr marL="171450" indent="-171450">
                        <a:buFont typeface="Arial" panose="020B0604020202020204" pitchFamily="34" charset="0"/>
                        <a:buChar char="•"/>
                      </a:pPr>
                      <a:r>
                        <a:rPr lang="nb-NO" sz="1100" dirty="0"/>
                        <a:t>Leire</a:t>
                      </a:r>
                    </a:p>
                    <a:p>
                      <a:pPr marL="171450" indent="-171450">
                        <a:buFont typeface="Arial" panose="020B0604020202020204" pitchFamily="34" charset="0"/>
                        <a:buChar char="•"/>
                      </a:pPr>
                      <a:r>
                        <a:rPr lang="nb-NO" sz="1100" dirty="0"/>
                        <a:t>Sangleker</a:t>
                      </a:r>
                    </a:p>
                    <a:p>
                      <a:pPr marL="171450" indent="-171450">
                        <a:buFont typeface="Arial" panose="020B0604020202020204" pitchFamily="34" charset="0"/>
                        <a:buChar char="•"/>
                      </a:pPr>
                      <a:r>
                        <a:rPr lang="nb-NO" sz="1100" dirty="0"/>
                        <a:t>Forming</a:t>
                      </a:r>
                    </a:p>
                    <a:p>
                      <a:pPr marL="171450" indent="-171450">
                        <a:buFont typeface="Arial" panose="020B0604020202020204" pitchFamily="34" charset="0"/>
                        <a:buChar char="•"/>
                      </a:pPr>
                      <a:r>
                        <a:rPr lang="nb-NO" sz="1100" dirty="0"/>
                        <a:t>Farger</a:t>
                      </a:r>
                    </a:p>
                    <a:p>
                      <a:pPr marL="171450" indent="-171450">
                        <a:buFont typeface="Arial" panose="020B0604020202020204" pitchFamily="34" charset="0"/>
                        <a:buChar char="•"/>
                      </a:pPr>
                      <a:r>
                        <a:rPr lang="nb-NO" sz="1100" dirty="0"/>
                        <a:t>Musikk, instrumenter</a:t>
                      </a:r>
                    </a:p>
                    <a:p>
                      <a:pPr marL="171450" indent="-171450">
                        <a:buFont typeface="Arial" panose="020B0604020202020204" pitchFamily="34" charset="0"/>
                        <a:buChar char="•"/>
                      </a:pPr>
                      <a:r>
                        <a:rPr lang="nb-NO" sz="1100" dirty="0"/>
                        <a:t>Eventyr</a:t>
                      </a:r>
                    </a:p>
                    <a:p>
                      <a:pPr marL="171450" indent="-171450">
                        <a:buFont typeface="Arial" panose="020B0604020202020204" pitchFamily="34" charset="0"/>
                        <a:buChar char="•"/>
                      </a:pPr>
                      <a:r>
                        <a:rPr lang="nb-NO" sz="1100" dirty="0"/>
                        <a:t>Regelleker</a:t>
                      </a:r>
                    </a:p>
                    <a:p>
                      <a:pPr marL="171450" indent="-171450">
                        <a:buFont typeface="Arial" panose="020B0604020202020204" pitchFamily="34" charset="0"/>
                        <a:buChar char="•"/>
                      </a:pPr>
                      <a:r>
                        <a:rPr lang="nb-NO" sz="1100" dirty="0"/>
                        <a:t>Modellkitt</a:t>
                      </a:r>
                    </a:p>
                    <a:p>
                      <a:pPr marL="171450" indent="-171450">
                        <a:buFont typeface="Arial" panose="020B0604020202020204" pitchFamily="34" charset="0"/>
                        <a:buChar char="•"/>
                      </a:pPr>
                      <a:r>
                        <a:rPr lang="nb-NO" sz="1100" dirty="0"/>
                        <a:t>Maske til karneval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Potettrykk, epletrykk, appelsintrykk på tekstiler</a:t>
                      </a:r>
                    </a:p>
                    <a:p>
                      <a:pPr marL="171450" indent="-171450">
                        <a:buFont typeface="Arial" panose="020B0604020202020204" pitchFamily="34" charset="0"/>
                        <a:buChar char="•"/>
                      </a:pPr>
                      <a:endParaRPr lang="nb-NO" sz="1100" dirty="0"/>
                    </a:p>
                  </a:txBody>
                  <a:tcPr/>
                </a:tc>
                <a:tc>
                  <a:txBody>
                    <a:bodyPr/>
                    <a:lstStyle/>
                    <a:p>
                      <a:pPr marL="171450" indent="-171450">
                        <a:buFont typeface="Arial" panose="020B0604020202020204" pitchFamily="34" charset="0"/>
                        <a:buChar char="•"/>
                      </a:pPr>
                      <a:r>
                        <a:rPr lang="nb-NO" sz="1100" dirty="0"/>
                        <a:t>Male med føttene</a:t>
                      </a:r>
                    </a:p>
                    <a:p>
                      <a:pPr marL="171450" indent="-171450">
                        <a:buFont typeface="Arial" panose="020B0604020202020204" pitchFamily="34" charset="0"/>
                        <a:buChar char="•"/>
                      </a:pPr>
                      <a:r>
                        <a:rPr lang="nb-NO" sz="1100" dirty="0"/>
                        <a:t>Minirøris</a:t>
                      </a:r>
                    </a:p>
                    <a:p>
                      <a:pPr marL="171450" indent="-171450">
                        <a:buFont typeface="Arial" panose="020B0604020202020204" pitchFamily="34" charset="0"/>
                        <a:buChar char="•"/>
                      </a:pPr>
                      <a:r>
                        <a:rPr lang="nb-NO" sz="1100" dirty="0"/>
                        <a:t>Kunstutstilling</a:t>
                      </a:r>
                    </a:p>
                    <a:p>
                      <a:pPr marL="171450" indent="-171450">
                        <a:buFont typeface="Arial" panose="020B0604020202020204" pitchFamily="34" charset="0"/>
                        <a:buChar char="•"/>
                      </a:pPr>
                      <a:r>
                        <a:rPr lang="nb-NO" sz="1100" dirty="0"/>
                        <a:t>Lage sang</a:t>
                      </a:r>
                    </a:p>
                    <a:p>
                      <a:pPr marL="171450" indent="-171450">
                        <a:buFont typeface="Arial" panose="020B0604020202020204" pitchFamily="34" charset="0"/>
                        <a:buChar char="•"/>
                      </a:pPr>
                      <a:r>
                        <a:rPr lang="nb-NO" sz="1100" dirty="0"/>
                        <a:t>Book </a:t>
                      </a:r>
                      <a:r>
                        <a:rPr lang="nb-NO" sz="1100" dirty="0" err="1"/>
                        <a:t>creator</a:t>
                      </a:r>
                      <a:endParaRPr lang="nb-NO" sz="1100" dirty="0"/>
                    </a:p>
                    <a:p>
                      <a:pPr marL="171450" indent="-171450">
                        <a:buFont typeface="Arial" panose="020B0604020202020204" pitchFamily="34" charset="0"/>
                        <a:buChar char="•"/>
                      </a:pPr>
                      <a:r>
                        <a:rPr lang="nb-NO" sz="1100" dirty="0"/>
                        <a:t>Male bilde etter musikk</a:t>
                      </a:r>
                    </a:p>
                    <a:p>
                      <a:pPr marL="171450" indent="-171450">
                        <a:buFont typeface="Arial" panose="020B0604020202020204" pitchFamily="34" charset="0"/>
                        <a:buChar char="•"/>
                      </a:pPr>
                      <a:r>
                        <a:rPr lang="nb-NO" sz="1100" dirty="0"/>
                        <a:t>Dramatisere</a:t>
                      </a:r>
                    </a:p>
                    <a:p>
                      <a:pPr marL="171450" indent="-171450">
                        <a:buFont typeface="Arial" panose="020B0604020202020204" pitchFamily="34" charset="0"/>
                        <a:buChar char="•"/>
                      </a:pPr>
                      <a:r>
                        <a:rPr lang="nb-NO" sz="1100" dirty="0"/>
                        <a:t>Male med ulike ting</a:t>
                      </a:r>
                    </a:p>
                    <a:p>
                      <a:pPr marL="171450" indent="-171450">
                        <a:buFont typeface="Arial" panose="020B0604020202020204" pitchFamily="34" charset="0"/>
                        <a:buChar char="•"/>
                      </a:pPr>
                      <a:r>
                        <a:rPr lang="nb-NO" sz="1100" dirty="0"/>
                        <a:t>Blanding av farger</a:t>
                      </a:r>
                    </a:p>
                    <a:p>
                      <a:pPr marL="171450" indent="-171450">
                        <a:buFont typeface="Arial" panose="020B0604020202020204" pitchFamily="34" charset="0"/>
                        <a:buChar char="•"/>
                      </a:pPr>
                      <a:r>
                        <a:rPr lang="nb-NO" sz="1100" dirty="0"/>
                        <a:t>Utkledning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2774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Kunst, kultur og kreativitet					5-6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3192908562"/>
              </p:ext>
            </p:extLst>
          </p:nvPr>
        </p:nvGraphicFramePr>
        <p:xfrm>
          <a:off x="1079500" y="1048512"/>
          <a:ext cx="9942067" cy="426979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9144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Opplevelser med kunst og kultur i barnehagen kan legge grunnlag for tilhørighet, deltakelse og eget skapende arbeid. I barnehagen skal barna få estetiske erfaringer med kunst og kultur i ulike former og organisert på måter som gir barna anledning til utforsking, fordypning og progresjon. Barna skal støttes i å være aktive og skape egne kunstneriske og kulturelle uttrykk. Barnehagen skal legge til rette for samhørighet og kreativitet ved å bidra til at barna får være sammen om å oppleve og skape kunstneriske og kulturelle uttrykk.</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5-6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utrykker tanker og opplevelser ved hjelp av ulike teknikker og materialer.</a:t>
                      </a:r>
                    </a:p>
                    <a:p>
                      <a:pPr marL="171450" indent="-171450" algn="l">
                        <a:buFont typeface="Arial" panose="020B0604020202020204" pitchFamily="34" charset="0"/>
                        <a:buChar char="•"/>
                      </a:pPr>
                      <a:r>
                        <a:rPr lang="nb-NO" sz="1100" dirty="0"/>
                        <a:t>Barna dramatiserer eventyr og fortellinger.</a:t>
                      </a:r>
                    </a:p>
                    <a:p>
                      <a:pPr marL="171450" indent="-171450" algn="l">
                        <a:buFont typeface="Arial" panose="020B0604020202020204" pitchFamily="34" charset="0"/>
                        <a:buChar char="•"/>
                      </a:pPr>
                      <a:r>
                        <a:rPr lang="nb-NO" sz="1100" dirty="0"/>
                        <a:t>Barna oppmuntres i større grad til å ta ordet i grupper.</a:t>
                      </a:r>
                    </a:p>
                    <a:p>
                      <a:pPr marL="171450" indent="-171450" algn="l">
                        <a:buFont typeface="Arial" panose="020B0604020202020204" pitchFamily="34" charset="0"/>
                        <a:buChar char="•"/>
                      </a:pPr>
                      <a:r>
                        <a:rPr lang="nb-NO" sz="1100" dirty="0"/>
                        <a:t>Barna skaper egne historier.</a:t>
                      </a:r>
                    </a:p>
                    <a:p>
                      <a:pPr marL="171450" indent="-171450" algn="l">
                        <a:buFont typeface="Arial" panose="020B0604020202020204" pitchFamily="34" charset="0"/>
                        <a:buChar char="•"/>
                      </a:pPr>
                      <a:r>
                        <a:rPr lang="nb-NO" sz="1100" dirty="0"/>
                        <a:t>Barna får kunnskap om eventyrenes plass i norsk kulturtradisjon.</a:t>
                      </a:r>
                    </a:p>
                    <a:p>
                      <a:pPr marL="171450" indent="-171450" algn="l">
                        <a:buFont typeface="Arial" panose="020B0604020202020204" pitchFamily="34" charset="0"/>
                        <a:buChar char="•"/>
                      </a:pPr>
                      <a:r>
                        <a:rPr lang="nb-NO" sz="1100" dirty="0"/>
                        <a:t>Barna får mer bakgrunnsstoff i forhold til de kulturuttrykkene de blir presentert for (museumsbesøk, informasjon om forfattere).</a:t>
                      </a:r>
                    </a:p>
                  </a:txBody>
                  <a:tcPr/>
                </a:tc>
                <a:tc>
                  <a:txBody>
                    <a:bodyPr/>
                    <a:lstStyle/>
                    <a:p>
                      <a:pPr marL="171450" indent="-171450">
                        <a:buFont typeface="Arial" panose="020B0604020202020204" pitchFamily="34" charset="0"/>
                        <a:buChar char="•"/>
                      </a:pPr>
                      <a:r>
                        <a:rPr lang="nb-NO" sz="1100" dirty="0"/>
                        <a:t>Redesign</a:t>
                      </a:r>
                    </a:p>
                    <a:p>
                      <a:pPr marL="171450" indent="-171450">
                        <a:buFont typeface="Arial" panose="020B0604020202020204" pitchFamily="34" charset="0"/>
                        <a:buChar char="•"/>
                      </a:pPr>
                      <a:r>
                        <a:rPr lang="nb-NO" sz="1100" dirty="0"/>
                        <a:t>Leire</a:t>
                      </a:r>
                    </a:p>
                    <a:p>
                      <a:pPr marL="171450" indent="-171450">
                        <a:buFont typeface="Arial" panose="020B0604020202020204" pitchFamily="34" charset="0"/>
                        <a:buChar char="•"/>
                      </a:pPr>
                      <a:r>
                        <a:rPr lang="nb-NO" sz="1100" dirty="0"/>
                        <a:t>Fortellertradisjoner</a:t>
                      </a:r>
                    </a:p>
                    <a:p>
                      <a:pPr marL="171450" indent="-171450">
                        <a:buFont typeface="Arial" panose="020B0604020202020204" pitchFamily="34" charset="0"/>
                        <a:buChar char="•"/>
                      </a:pPr>
                      <a:r>
                        <a:rPr lang="nb-NO" sz="1100" dirty="0"/>
                        <a:t>Forming</a:t>
                      </a:r>
                    </a:p>
                    <a:p>
                      <a:pPr marL="171450" indent="-171450">
                        <a:buFont typeface="Arial" panose="020B0604020202020204" pitchFamily="34" charset="0"/>
                        <a:buChar char="•"/>
                      </a:pPr>
                      <a:r>
                        <a:rPr lang="nb-NO" sz="1100" dirty="0"/>
                        <a:t>Musikk</a:t>
                      </a:r>
                    </a:p>
                    <a:p>
                      <a:pPr marL="171450" indent="-171450">
                        <a:buFont typeface="Arial" panose="020B0604020202020204" pitchFamily="34" charset="0"/>
                        <a:buChar char="•"/>
                      </a:pPr>
                      <a:r>
                        <a:rPr lang="nb-NO" sz="1100" dirty="0"/>
                        <a:t>Eventyr/drama</a:t>
                      </a:r>
                    </a:p>
                    <a:p>
                      <a:pPr marL="171450" indent="-171450">
                        <a:buFont typeface="Arial" panose="020B0604020202020204" pitchFamily="34" charset="0"/>
                        <a:buChar char="•"/>
                      </a:pPr>
                      <a:r>
                        <a:rPr lang="nb-NO" sz="1100" dirty="0"/>
                        <a:t>Sangleker</a:t>
                      </a:r>
                    </a:p>
                    <a:p>
                      <a:pPr marL="171450" indent="-171450">
                        <a:buFont typeface="Arial" panose="020B0604020202020204" pitchFamily="34" charset="0"/>
                        <a:buChar char="•"/>
                      </a:pPr>
                      <a:r>
                        <a:rPr lang="nb-NO" sz="1100" dirty="0"/>
                        <a:t>Snekre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Norske eventyr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Fargesirkel</a:t>
                      </a:r>
                    </a:p>
                    <a:p>
                      <a:pPr marL="171450" indent="-171450">
                        <a:buFont typeface="Arial" panose="020B0604020202020204" pitchFamily="34" charset="0"/>
                        <a:buChar char="•"/>
                      </a:pPr>
                      <a:endParaRPr lang="nb-NO" sz="1100" dirty="0"/>
                    </a:p>
                  </a:txBody>
                  <a:tcPr/>
                </a:tc>
                <a:tc>
                  <a:txBody>
                    <a:bodyPr/>
                    <a:lstStyle/>
                    <a:p>
                      <a:pPr marL="171450" indent="-171450">
                        <a:buFont typeface="Arial" panose="020B0604020202020204" pitchFamily="34" charset="0"/>
                        <a:buChar char="•"/>
                      </a:pPr>
                      <a:r>
                        <a:rPr lang="nb-NO" sz="1100" dirty="0"/>
                        <a:t>Bilde av forfattere</a:t>
                      </a:r>
                    </a:p>
                    <a:p>
                      <a:pPr marL="171450" indent="-171450">
                        <a:buFont typeface="Arial" panose="020B0604020202020204" pitchFamily="34" charset="0"/>
                        <a:buChar char="•"/>
                      </a:pPr>
                      <a:r>
                        <a:rPr lang="nb-NO" sz="1100" dirty="0"/>
                        <a:t>Lage skuespill</a:t>
                      </a:r>
                    </a:p>
                    <a:p>
                      <a:pPr marL="171450" indent="-171450">
                        <a:buFont typeface="Arial" panose="020B0604020202020204" pitchFamily="34" charset="0"/>
                        <a:buChar char="•"/>
                      </a:pPr>
                      <a:r>
                        <a:rPr lang="nb-NO" sz="1100" dirty="0"/>
                        <a:t>Lage egen modellkitt</a:t>
                      </a:r>
                    </a:p>
                    <a:p>
                      <a:pPr marL="171450" indent="-171450">
                        <a:buFont typeface="Arial" panose="020B0604020202020204" pitchFamily="34" charset="0"/>
                        <a:buChar char="•"/>
                      </a:pPr>
                      <a:r>
                        <a:rPr lang="nb-NO" sz="1100" dirty="0"/>
                        <a:t>Kunst knyttet til andre kulturer</a:t>
                      </a:r>
                    </a:p>
                    <a:p>
                      <a:pPr marL="171450" indent="-171450">
                        <a:buFont typeface="Arial" panose="020B0604020202020204" pitchFamily="34" charset="0"/>
                        <a:buChar char="•"/>
                      </a:pPr>
                      <a:r>
                        <a:rPr lang="nb-NO" sz="1100" dirty="0"/>
                        <a:t>Lage instrumenter</a:t>
                      </a:r>
                    </a:p>
                    <a:p>
                      <a:pPr marL="171450" indent="-171450">
                        <a:buFont typeface="Arial" panose="020B0604020202020204" pitchFamily="34" charset="0"/>
                        <a:buChar char="•"/>
                      </a:pPr>
                      <a:r>
                        <a:rPr lang="nb-NO" sz="1100" dirty="0"/>
                        <a:t>Lage rytmeinstrumenter av tre som kan festes på gjerdet</a:t>
                      </a:r>
                    </a:p>
                    <a:p>
                      <a:pPr marL="171450" indent="-171450">
                        <a:buFont typeface="Arial" panose="020B0604020202020204" pitchFamily="34" charset="0"/>
                        <a:buChar char="•"/>
                      </a:pPr>
                      <a:r>
                        <a:rPr lang="nb-NO" sz="1100" dirty="0" err="1"/>
                        <a:t>Fredagsdisco</a:t>
                      </a:r>
                      <a:endParaRPr lang="nb-NO" sz="1100" dirty="0"/>
                    </a:p>
                    <a:p>
                      <a:pPr marL="171450" indent="-171450">
                        <a:buFont typeface="Arial" panose="020B0604020202020204" pitchFamily="34" charset="0"/>
                        <a:buChar char="•"/>
                      </a:pPr>
                      <a:r>
                        <a:rPr lang="nb-NO" sz="1100" dirty="0"/>
                        <a:t>Dramatisere</a:t>
                      </a:r>
                    </a:p>
                    <a:p>
                      <a:pPr marL="171450" indent="-171450">
                        <a:buFont typeface="Arial" panose="020B0604020202020204" pitchFamily="34" charset="0"/>
                        <a:buChar char="•"/>
                      </a:pPr>
                      <a:r>
                        <a:rPr lang="nb-NO" sz="1100" dirty="0"/>
                        <a:t>Male et maleri på lerret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34269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517A-EA75-42C3-A151-C91753F3BE5E}"/>
              </a:ext>
            </a:extLst>
          </p:cNvPr>
          <p:cNvSpPr>
            <a:spLocks noGrp="1"/>
          </p:cNvSpPr>
          <p:nvPr>
            <p:ph type="title"/>
          </p:nvPr>
        </p:nvSpPr>
        <p:spPr/>
        <p:txBody>
          <a:bodyPr/>
          <a:lstStyle/>
          <a:p>
            <a:r>
              <a:rPr lang="nb-NO" dirty="0"/>
              <a:t>Fagområde:</a:t>
            </a:r>
            <a:br>
              <a:rPr lang="nb-NO" dirty="0"/>
            </a:br>
            <a:r>
              <a:rPr lang="nb-NO" dirty="0"/>
              <a:t>Natur, miljø og teknologi</a:t>
            </a:r>
          </a:p>
        </p:txBody>
      </p:sp>
    </p:spTree>
    <p:extLst>
      <p:ext uri="{BB962C8B-B14F-4D97-AF65-F5344CB8AC3E}">
        <p14:creationId xmlns:p14="http://schemas.microsoft.com/office/powerpoint/2010/main" val="1723810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Natur, miljø og teknologi					1-2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3935315611"/>
              </p:ext>
            </p:extLst>
          </p:nvPr>
        </p:nvGraphicFramePr>
        <p:xfrm>
          <a:off x="1079500" y="1048512"/>
          <a:ext cx="9942067" cy="402423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Opplevelser og erfaringer i naturen kan fremme forståelse for naturens egenart og barnas vilje til å verne om naturressursene, bevare biologisk mangfold og bidra til bærekraftig utvikling. Barnehagen skal bidra til at barna blir glade i naturen og får erfaringer med naturen som fremmer evnen til å orientere seg og oppholde seg i naturen til ulike årstider.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100" b="1" dirty="0"/>
                        <a:t>Prosessmål og fokus 1-2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lvl="0"/>
                      <a:r>
                        <a:rPr lang="nb-NO" sz="1100" kern="1200" dirty="0">
                          <a:solidFill>
                            <a:schemeClr val="dk1"/>
                          </a:solidFill>
                          <a:effectLst/>
                          <a:latin typeface="+mn-lt"/>
                          <a:ea typeface="+mn-ea"/>
                          <a:cs typeface="+mn-cs"/>
                        </a:rPr>
                        <a:t>De ansatte skal legge til rette for at barna får et mangfold av naturopplevelser slik at barna opplever naturen som arena for lek og læring.</a:t>
                      </a:r>
                    </a:p>
                    <a:p>
                      <a:pPr lvl="0"/>
                      <a:endParaRPr lang="nb-NO" sz="1100" kern="1200" dirty="0">
                        <a:solidFill>
                          <a:schemeClr val="dk1"/>
                        </a:solidFill>
                        <a:effectLst/>
                        <a:latin typeface="+mn-lt"/>
                        <a:ea typeface="+mn-ea"/>
                        <a:cs typeface="+mn-cs"/>
                      </a:endParaRPr>
                    </a:p>
                    <a:p>
                      <a:pPr lvl="0"/>
                      <a:r>
                        <a:rPr lang="nb-NO" sz="1100" kern="1200" dirty="0">
                          <a:solidFill>
                            <a:schemeClr val="dk1"/>
                          </a:solidFill>
                          <a:effectLst/>
                          <a:latin typeface="+mn-lt"/>
                          <a:ea typeface="+mn-ea"/>
                          <a:cs typeface="+mn-cs"/>
                        </a:rPr>
                        <a:t>Barna skal forske og eksperimentere med teknologi og naturfenomener og ha begynnende forståelse for dyr og dyreliv i naturen.</a:t>
                      </a:r>
                    </a:p>
                    <a:p>
                      <a:pPr lvl="0"/>
                      <a:endParaRPr lang="nb-NO" sz="1100" kern="1200" dirty="0">
                        <a:solidFill>
                          <a:schemeClr val="dk1"/>
                        </a:solidFill>
                        <a:effectLst/>
                        <a:latin typeface="+mn-lt"/>
                        <a:ea typeface="+mn-ea"/>
                        <a:cs typeface="+mn-cs"/>
                      </a:endParaRP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Voksne og barn går på turer i naturen og er undrende og utforskende.</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Vi bruker digitale verktøy, f.eks. lupe.</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Barna får undre seg og utforske naturen sammen med de voksne.</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Barna får bruke sansene og opplever endringene i årstidene gjennom å være ute i all slags vær.</a:t>
                      </a:r>
                    </a:p>
                    <a:p>
                      <a:pPr marL="171450" indent="-171450">
                        <a:buFont typeface="Arial" panose="020B0604020202020204" pitchFamily="34" charset="0"/>
                        <a:buChar char="•"/>
                      </a:pPr>
                      <a:r>
                        <a:rPr lang="nb-NO" sz="1100" kern="1200" dirty="0">
                          <a:solidFill>
                            <a:schemeClr val="dk1"/>
                          </a:solidFill>
                          <a:effectLst/>
                          <a:latin typeface="+mn-lt"/>
                          <a:ea typeface="+mn-ea"/>
                          <a:cs typeface="+mn-cs"/>
                        </a:rPr>
                        <a:t>Barna får en begynnende miljøbevissthet gjennom å oppleve at de voksne tar vare på miljøet.</a:t>
                      </a:r>
                      <a:endParaRPr lang="nb-NO" sz="1100" dirty="0"/>
                    </a:p>
                  </a:txBody>
                  <a:tcPr/>
                </a:tc>
                <a:tc>
                  <a:txBody>
                    <a:bodyPr/>
                    <a:lstStyle/>
                    <a:p>
                      <a:pPr marL="171450" indent="-171450">
                        <a:buFont typeface="Arial" panose="020B0604020202020204" pitchFamily="34" charset="0"/>
                        <a:buChar char="•"/>
                      </a:pPr>
                      <a:r>
                        <a:rPr lang="nb-NO" sz="1100" dirty="0"/>
                        <a:t>Søppelsortering</a:t>
                      </a:r>
                    </a:p>
                    <a:p>
                      <a:pPr marL="171450" indent="-171450">
                        <a:buFont typeface="Arial" panose="020B0604020202020204" pitchFamily="34" charset="0"/>
                        <a:buChar char="•"/>
                      </a:pPr>
                      <a:r>
                        <a:rPr lang="nb-NO" sz="1100" dirty="0"/>
                        <a:t>Kaste matavfall</a:t>
                      </a:r>
                    </a:p>
                    <a:p>
                      <a:pPr marL="171450" indent="-171450">
                        <a:buFont typeface="Arial" panose="020B0604020202020204" pitchFamily="34" charset="0"/>
                        <a:buChar char="•"/>
                      </a:pPr>
                      <a:r>
                        <a:rPr lang="nb-NO" sz="1100" dirty="0"/>
                        <a:t>Værkalender</a:t>
                      </a:r>
                    </a:p>
                    <a:p>
                      <a:pPr marL="171450" indent="-171450">
                        <a:buFont typeface="Arial" panose="020B0604020202020204" pitchFamily="34" charset="0"/>
                        <a:buChar char="•"/>
                      </a:pPr>
                      <a:r>
                        <a:rPr lang="nb-NO" sz="1100" dirty="0"/>
                        <a:t>Hva må vi ha på av klær</a:t>
                      </a:r>
                    </a:p>
                    <a:p>
                      <a:pPr marL="171450" indent="-171450">
                        <a:buFont typeface="Arial" panose="020B0604020202020204" pitchFamily="34" charset="0"/>
                        <a:buChar char="•"/>
                      </a:pPr>
                      <a:r>
                        <a:rPr lang="nb-NO" sz="1100" dirty="0"/>
                        <a:t>Bruke lupe på tur</a:t>
                      </a:r>
                    </a:p>
                    <a:p>
                      <a:pPr marL="171450" indent="-171450">
                        <a:buFont typeface="Arial" panose="020B0604020202020204" pitchFamily="34" charset="0"/>
                        <a:buChar char="•"/>
                      </a:pPr>
                      <a:r>
                        <a:rPr lang="nb-NO" sz="1100" dirty="0"/>
                        <a:t>Lage barkebåt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Arbeid med Grønt Flagg etter temahefte om Ida og Markus (se egen plan)</a:t>
                      </a:r>
                    </a:p>
                    <a:p>
                      <a:pPr marL="0" indent="0">
                        <a:buFont typeface="Arial" panose="020B0604020202020204" pitchFamily="34" charset="0"/>
                        <a:buNone/>
                      </a:pPr>
                      <a:endParaRPr lang="nb-NO" sz="1100" dirty="0"/>
                    </a:p>
                  </a:txBody>
                  <a:tcPr/>
                </a:tc>
                <a:tc>
                  <a:txBody>
                    <a:bodyPr/>
                    <a:lstStyle/>
                    <a:p>
                      <a:pPr marL="171450" indent="-171450">
                        <a:buFont typeface="Arial" panose="020B0604020202020204" pitchFamily="34" charset="0"/>
                        <a:buChar char="•"/>
                      </a:pPr>
                      <a:r>
                        <a:rPr lang="nb-NO" sz="1100" dirty="0"/>
                        <a:t>Årstidskalender</a:t>
                      </a:r>
                    </a:p>
                    <a:p>
                      <a:pPr marL="171450" indent="-171450">
                        <a:buFont typeface="Arial" panose="020B0604020202020204" pitchFamily="34" charset="0"/>
                        <a:buChar char="•"/>
                      </a:pPr>
                      <a:r>
                        <a:rPr lang="nb-NO" sz="1100" dirty="0"/>
                        <a:t>Pinnedukker</a:t>
                      </a:r>
                    </a:p>
                    <a:p>
                      <a:pPr marL="171450" indent="-171450">
                        <a:buFont typeface="Arial" panose="020B0604020202020204" pitchFamily="34" charset="0"/>
                        <a:buChar char="•"/>
                      </a:pPr>
                      <a:r>
                        <a:rPr lang="nb-NO" sz="1100" dirty="0"/>
                        <a:t>Pinnedyr</a:t>
                      </a:r>
                    </a:p>
                    <a:p>
                      <a:pPr marL="171450" indent="-171450">
                        <a:buFont typeface="Arial" panose="020B0604020202020204" pitchFamily="34" charset="0"/>
                        <a:buChar char="•"/>
                      </a:pPr>
                      <a:r>
                        <a:rPr lang="nb-NO" sz="1100" dirty="0"/>
                        <a:t>Male med naturmaterialer</a:t>
                      </a:r>
                    </a:p>
                    <a:p>
                      <a:pPr marL="171450" indent="-171450">
                        <a:buFont typeface="Arial" panose="020B0604020202020204" pitchFamily="34" charset="0"/>
                        <a:buChar char="•"/>
                      </a:pPr>
                      <a:r>
                        <a:rPr lang="nb-NO" sz="1100" dirty="0"/>
                        <a:t>Sanseopplevelser kald og varm</a:t>
                      </a:r>
                    </a:p>
                    <a:p>
                      <a:pPr marL="171450" indent="-171450">
                        <a:buFont typeface="Arial" panose="020B0604020202020204" pitchFamily="34" charset="0"/>
                        <a:buChar char="•"/>
                      </a:pPr>
                      <a:r>
                        <a:rPr lang="nb-NO" sz="1100" dirty="0"/>
                        <a:t>Sporløs ferdsel i natur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258052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Natur, miljø og teknologi					3-4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4215690341"/>
              </p:ext>
            </p:extLst>
          </p:nvPr>
        </p:nvGraphicFramePr>
        <p:xfrm>
          <a:off x="1079500" y="1048512"/>
          <a:ext cx="9942067" cy="387355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Opplevelser og erfaringer i naturen kan fremme forståelse for naturens egenart og barnas vilje til å verne om naturressursene, bevare biologisk mangfold og bidra til bærekraftig utvikling. Barnehagen skal bidra til at barna blir glade i naturen og får erfaringer med naturen som fremmer evnen til å orientere seg og oppholde seg i naturen til ulike årstider.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3-4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får en begynnende forståelse av begreper som omhandler de forskjellige årstidene.</a:t>
                      </a:r>
                    </a:p>
                    <a:p>
                      <a:pPr marL="171450" indent="-171450" algn="l">
                        <a:buFont typeface="Arial" panose="020B0604020202020204" pitchFamily="34" charset="0"/>
                        <a:buChar char="•"/>
                      </a:pPr>
                      <a:r>
                        <a:rPr lang="nb-NO" sz="1100" dirty="0"/>
                        <a:t>Barna utforsker nærmiljøets mangfoldige plante -, dyre - og insektliv.</a:t>
                      </a:r>
                    </a:p>
                    <a:p>
                      <a:pPr marL="171450" indent="-171450" algn="l">
                        <a:buFont typeface="Arial" panose="020B0604020202020204" pitchFamily="34" charset="0"/>
                        <a:buChar char="•"/>
                      </a:pPr>
                      <a:r>
                        <a:rPr lang="nb-NO" sz="1100" dirty="0"/>
                        <a:t>Barna får erfaring med diverse redskaper, som for eksempel kniv og sag.</a:t>
                      </a:r>
                    </a:p>
                  </a:txBody>
                  <a:tcPr/>
                </a:tc>
                <a:tc>
                  <a:txBody>
                    <a:bodyPr/>
                    <a:lstStyle/>
                    <a:p>
                      <a:pPr marL="171450" indent="-171450">
                        <a:buFont typeface="Arial" panose="020B0604020202020204" pitchFamily="34" charset="0"/>
                        <a:buChar char="•"/>
                      </a:pPr>
                      <a:r>
                        <a:rPr lang="nb-NO" sz="1100" dirty="0"/>
                        <a:t>Arbeid med Grønt Flagg etter temahefte om Ida og Markus (se egen plan)</a:t>
                      </a:r>
                    </a:p>
                    <a:p>
                      <a:pPr marL="171450" indent="-171450">
                        <a:buFont typeface="Arial" panose="020B0604020202020204" pitchFamily="34" charset="0"/>
                        <a:buChar char="•"/>
                      </a:pPr>
                      <a:r>
                        <a:rPr lang="nb-NO" sz="1100" dirty="0"/>
                        <a:t>Blekkulf</a:t>
                      </a:r>
                    </a:p>
                    <a:p>
                      <a:pPr marL="171450" indent="-171450">
                        <a:buFont typeface="Arial" panose="020B0604020202020204" pitchFamily="34" charset="0"/>
                        <a:buChar char="•"/>
                      </a:pPr>
                      <a:r>
                        <a:rPr lang="nb-NO" sz="1100" dirty="0"/>
                        <a:t>Miljøagentene</a:t>
                      </a:r>
                    </a:p>
                    <a:p>
                      <a:pPr marL="171450" indent="-171450">
                        <a:buFont typeface="Arial" panose="020B0604020202020204" pitchFamily="34" charset="0"/>
                        <a:buChar char="•"/>
                      </a:pPr>
                      <a:r>
                        <a:rPr lang="nb-NO" sz="1100" dirty="0"/>
                        <a:t>Søppelkunst</a:t>
                      </a:r>
                    </a:p>
                    <a:p>
                      <a:pPr marL="171450" indent="-171450">
                        <a:buFont typeface="Arial" panose="020B0604020202020204" pitchFamily="34" charset="0"/>
                        <a:buChar char="•"/>
                      </a:pPr>
                      <a:r>
                        <a:rPr lang="nb-NO" sz="1100" dirty="0"/>
                        <a:t>Eksperimenter</a:t>
                      </a:r>
                    </a:p>
                    <a:p>
                      <a:pPr marL="171450" indent="-171450">
                        <a:buFont typeface="Arial" panose="020B0604020202020204" pitchFamily="34" charset="0"/>
                        <a:buChar char="•"/>
                      </a:pPr>
                      <a:r>
                        <a:rPr lang="nb-NO" sz="1100" dirty="0"/>
                        <a:t>Søppelplukking i nærmiljø</a:t>
                      </a:r>
                    </a:p>
                    <a:p>
                      <a:pPr marL="171450" indent="-171450">
                        <a:buFont typeface="Arial" panose="020B0604020202020204" pitchFamily="34" charset="0"/>
                        <a:buChar char="•"/>
                      </a:pPr>
                      <a:r>
                        <a:rPr lang="nb-NO" sz="1100" dirty="0"/>
                        <a:t>Bruk av lupe</a:t>
                      </a:r>
                    </a:p>
                    <a:p>
                      <a:pPr marL="171450" indent="-171450">
                        <a:buFont typeface="Arial" panose="020B0604020202020204" pitchFamily="34" charset="0"/>
                        <a:buChar char="•"/>
                      </a:pPr>
                      <a:r>
                        <a:rPr lang="nb-NO" sz="1100" dirty="0"/>
                        <a:t>Sesongorienterte turer</a:t>
                      </a:r>
                    </a:p>
                    <a:p>
                      <a:pPr marL="171450" indent="-171450">
                        <a:buFont typeface="Arial" panose="020B0604020202020204" pitchFamily="34" charset="0"/>
                        <a:buChar char="•"/>
                      </a:pPr>
                      <a:r>
                        <a:rPr lang="nb-NO" sz="1100" dirty="0"/>
                        <a:t>Følge årstidenes forandringer med bilder</a:t>
                      </a:r>
                    </a:p>
                  </a:txBody>
                  <a:tcPr/>
                </a:tc>
                <a:tc>
                  <a:txBody>
                    <a:bodyPr/>
                    <a:lstStyle/>
                    <a:p>
                      <a:pPr marL="171450" indent="-171450">
                        <a:buFont typeface="Arial" panose="020B0604020202020204" pitchFamily="34" charset="0"/>
                        <a:buChar char="•"/>
                      </a:pPr>
                      <a:r>
                        <a:rPr lang="nb-NO" sz="1100" dirty="0"/>
                        <a:t>Lage meiseboller og fuglemat</a:t>
                      </a:r>
                    </a:p>
                    <a:p>
                      <a:pPr marL="171450" indent="-171450">
                        <a:buFont typeface="Arial" panose="020B0604020202020204" pitchFamily="34" charset="0"/>
                        <a:buChar char="•"/>
                      </a:pPr>
                      <a:r>
                        <a:rPr lang="nb-NO" sz="1100" dirty="0"/>
                        <a:t>Insektfelle</a:t>
                      </a:r>
                    </a:p>
                    <a:p>
                      <a:pPr marL="171450" indent="-171450">
                        <a:buFont typeface="Arial" panose="020B0604020202020204" pitchFamily="34" charset="0"/>
                        <a:buChar char="•"/>
                      </a:pPr>
                      <a:r>
                        <a:rPr lang="nb-NO" sz="1100" dirty="0"/>
                        <a:t>Insekthotell</a:t>
                      </a:r>
                    </a:p>
                    <a:p>
                      <a:pPr marL="171450" indent="-171450">
                        <a:buFont typeface="Arial" panose="020B0604020202020204" pitchFamily="34" charset="0"/>
                        <a:buChar char="•"/>
                      </a:pPr>
                      <a:r>
                        <a:rPr lang="nb-NO" sz="1100" dirty="0"/>
                        <a:t>Male på tre/stein</a:t>
                      </a:r>
                    </a:p>
                    <a:p>
                      <a:pPr marL="171450" indent="-171450">
                        <a:buFont typeface="Arial" panose="020B0604020202020204" pitchFamily="34" charset="0"/>
                        <a:buChar char="•"/>
                      </a:pPr>
                      <a:r>
                        <a:rPr lang="nb-NO" sz="1100" dirty="0"/>
                        <a:t>Miljøvern</a:t>
                      </a:r>
                    </a:p>
                    <a:p>
                      <a:pPr marL="171450" indent="-171450">
                        <a:buFont typeface="Arial" panose="020B0604020202020204" pitchFamily="34" charset="0"/>
                        <a:buChar char="•"/>
                      </a:pPr>
                      <a:r>
                        <a:rPr lang="nb-NO" sz="1100" dirty="0"/>
                        <a:t>Forstørrelsesglass</a:t>
                      </a:r>
                    </a:p>
                    <a:p>
                      <a:pPr marL="171450" indent="-171450">
                        <a:buFont typeface="Arial" panose="020B0604020202020204" pitchFamily="34" charset="0"/>
                        <a:buChar char="•"/>
                      </a:pPr>
                      <a:r>
                        <a:rPr lang="nb-NO" sz="1100" dirty="0"/>
                        <a:t>Bli naturforsker</a:t>
                      </a:r>
                    </a:p>
                    <a:p>
                      <a:pPr marL="171450" indent="-171450">
                        <a:buFont typeface="Arial" panose="020B0604020202020204" pitchFamily="34" charset="0"/>
                        <a:buChar char="•"/>
                      </a:pPr>
                      <a:r>
                        <a:rPr lang="nb-NO" sz="1100" dirty="0"/>
                        <a:t>Lære om sopp</a:t>
                      </a:r>
                    </a:p>
                    <a:p>
                      <a:pPr marL="171450" indent="-171450">
                        <a:buFont typeface="Arial" panose="020B0604020202020204" pitchFamily="34" charset="0"/>
                        <a:buChar char="•"/>
                      </a:pPr>
                      <a:r>
                        <a:rPr lang="nb-NO" sz="1100" dirty="0"/>
                        <a:t>Eventyr i skogen</a:t>
                      </a:r>
                    </a:p>
                    <a:p>
                      <a:pPr marL="171450" indent="-171450">
                        <a:buFont typeface="Arial" panose="020B0604020202020204" pitchFamily="34" charset="0"/>
                        <a:buChar char="•"/>
                      </a:pPr>
                      <a:r>
                        <a:rPr lang="nb-NO" sz="1100" dirty="0"/>
                        <a:t>Sette poteter</a:t>
                      </a:r>
                    </a:p>
                    <a:p>
                      <a:pPr marL="171450" indent="-171450">
                        <a:buFont typeface="Arial" panose="020B0604020202020204" pitchFamily="34" charset="0"/>
                        <a:buChar char="•"/>
                      </a:pPr>
                      <a:r>
                        <a:rPr lang="nb-NO" sz="1100" dirty="0"/>
                        <a:t>Se på flaskesortering</a:t>
                      </a:r>
                    </a:p>
                    <a:p>
                      <a:pPr marL="171450" indent="-171450">
                        <a:buFont typeface="Arial" panose="020B0604020202020204" pitchFamily="34" charset="0"/>
                        <a:buChar char="•"/>
                      </a:pPr>
                      <a:r>
                        <a:rPr lang="nb-NO" sz="1100" dirty="0"/>
                        <a:t>Sporløs ferdsel i natur</a:t>
                      </a:r>
                    </a:p>
                    <a:p>
                      <a:pPr marL="171450" indent="-171450">
                        <a:buFont typeface="Arial" panose="020B0604020202020204" pitchFamily="34" charset="0"/>
                        <a:buChar char="•"/>
                      </a:pPr>
                      <a:r>
                        <a:rPr lang="nb-NO" sz="1100" dirty="0"/>
                        <a:t>Plante grønnsaker, urter og blomster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69740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Natur, miljø og teknologi					5-6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427010731"/>
              </p:ext>
            </p:extLst>
          </p:nvPr>
        </p:nvGraphicFramePr>
        <p:xfrm>
          <a:off x="1079500" y="1048512"/>
          <a:ext cx="9942067" cy="387355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Opplevelser og erfaringer i naturen kan fremme forståelse for naturens egenart og barnas vilje til å verne om naturressursene, bevare biologisk mangfold og bidra til bærekraftig utvikling. Barnehagen skal bidra til at barna blir glade i naturen og får erfaringer med naturen som fremmer evnen til å orientere seg og oppholde seg i naturen til ulike årstider.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5-6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blir mer kjent med naturens endringer gjennom de forskjellige årstidene.</a:t>
                      </a:r>
                    </a:p>
                    <a:p>
                      <a:pPr marL="171450" indent="-171450" algn="l">
                        <a:buFont typeface="Arial" panose="020B0604020202020204" pitchFamily="34" charset="0"/>
                        <a:buChar char="•"/>
                      </a:pPr>
                      <a:r>
                        <a:rPr lang="nb-NO" sz="1100" dirty="0"/>
                        <a:t>Barna får nærmere kjennskap til samspill og sammenhenger i naturen. For eksempel; - hvor maten kommer fra - miljøvern og kildesortering.</a:t>
                      </a:r>
                    </a:p>
                    <a:p>
                      <a:pPr marL="171450" indent="-171450" algn="l">
                        <a:buFont typeface="Arial" panose="020B0604020202020204" pitchFamily="34" charset="0"/>
                        <a:buChar char="•"/>
                      </a:pPr>
                      <a:r>
                        <a:rPr lang="nb-NO" sz="1100" dirty="0"/>
                        <a:t>Barna får en smakebit på enkel fysikk og kjemi gjennom eksperimenter.</a:t>
                      </a:r>
                    </a:p>
                    <a:p>
                      <a:pPr marL="171450" indent="-171450" algn="l">
                        <a:buFont typeface="Arial" panose="020B0604020202020204" pitchFamily="34" charset="0"/>
                        <a:buChar char="•"/>
                      </a:pPr>
                      <a:r>
                        <a:rPr lang="nb-NO" sz="1100" dirty="0"/>
                        <a:t>Barna får kjennskap til menneskets livssyklus.</a:t>
                      </a:r>
                    </a:p>
                    <a:p>
                      <a:pPr marL="171450" indent="-171450" algn="l">
                        <a:buFont typeface="Arial" panose="020B0604020202020204" pitchFamily="34" charset="0"/>
                        <a:buChar char="•"/>
                      </a:pPr>
                      <a:r>
                        <a:rPr lang="nb-NO" sz="1100" dirty="0"/>
                        <a:t>Barna er med i barnehagens miljøråd.</a:t>
                      </a:r>
                    </a:p>
                  </a:txBody>
                  <a:tcPr/>
                </a:tc>
                <a:tc>
                  <a:txBody>
                    <a:bodyPr/>
                    <a:lstStyle/>
                    <a:p>
                      <a:pPr marL="171450" indent="-171450">
                        <a:buFont typeface="Arial" panose="020B0604020202020204" pitchFamily="34" charset="0"/>
                        <a:buChar char="•"/>
                      </a:pPr>
                      <a:r>
                        <a:rPr lang="nb-NO" sz="1100" dirty="0"/>
                        <a:t>Arbeid med Grønt Flagg etter temahefte om Ida og Markus (se egen plan)</a:t>
                      </a:r>
                    </a:p>
                    <a:p>
                      <a:pPr marL="171450" indent="-171450">
                        <a:buFont typeface="Arial" panose="020B0604020202020204" pitchFamily="34" charset="0"/>
                        <a:buChar char="•"/>
                      </a:pPr>
                      <a:r>
                        <a:rPr lang="nb-NO" sz="1100" dirty="0"/>
                        <a:t>Blekkulf</a:t>
                      </a:r>
                    </a:p>
                    <a:p>
                      <a:pPr marL="171450" indent="-171450">
                        <a:buFont typeface="Arial" panose="020B0604020202020204" pitchFamily="34" charset="0"/>
                        <a:buChar char="•"/>
                      </a:pPr>
                      <a:r>
                        <a:rPr lang="nb-NO" sz="1100" dirty="0"/>
                        <a:t>Miljøagentene</a:t>
                      </a:r>
                    </a:p>
                    <a:p>
                      <a:pPr marL="171450" indent="-171450">
                        <a:buFont typeface="Arial" panose="020B0604020202020204" pitchFamily="34" charset="0"/>
                        <a:buChar char="•"/>
                      </a:pPr>
                      <a:r>
                        <a:rPr lang="nb-NO" sz="1100" dirty="0"/>
                        <a:t>Eksperimentere</a:t>
                      </a:r>
                    </a:p>
                    <a:p>
                      <a:pPr marL="171450" indent="-171450">
                        <a:buFont typeface="Arial" panose="020B0604020202020204" pitchFamily="34" charset="0"/>
                        <a:buChar char="•"/>
                      </a:pPr>
                      <a:r>
                        <a:rPr lang="nb-NO" sz="1100" dirty="0"/>
                        <a:t>Spikkesertifikat</a:t>
                      </a:r>
                    </a:p>
                    <a:p>
                      <a:pPr marL="171450" indent="-171450">
                        <a:buFont typeface="Arial" panose="020B0604020202020204" pitchFamily="34" charset="0"/>
                        <a:buChar char="•"/>
                      </a:pPr>
                      <a:r>
                        <a:rPr lang="nb-NO" sz="1100" dirty="0"/>
                        <a:t>Bruk av lupe</a:t>
                      </a:r>
                    </a:p>
                    <a:p>
                      <a:pPr marL="171450" indent="-171450">
                        <a:buFont typeface="Arial" panose="020B0604020202020204" pitchFamily="34" charset="0"/>
                        <a:buChar char="•"/>
                      </a:pPr>
                      <a:r>
                        <a:rPr lang="nb-NO" sz="1100" dirty="0"/>
                        <a:t>Så noe som gror fort</a:t>
                      </a:r>
                    </a:p>
                    <a:p>
                      <a:pPr marL="171450" indent="-171450">
                        <a:buFont typeface="Arial" panose="020B0604020202020204" pitchFamily="34" charset="0"/>
                        <a:buChar char="•"/>
                      </a:pPr>
                      <a:r>
                        <a:rPr lang="nb-NO" sz="1100" dirty="0" err="1"/>
                        <a:t>Fiskefeller</a:t>
                      </a:r>
                      <a:endParaRPr lang="nb-NO" sz="1100" dirty="0"/>
                    </a:p>
                    <a:p>
                      <a:pPr marL="171450" indent="-171450">
                        <a:buFont typeface="Arial" panose="020B0604020202020204" pitchFamily="34" charset="0"/>
                        <a:buChar char="•"/>
                      </a:pPr>
                      <a:r>
                        <a:rPr lang="nb-NO" sz="1100" dirty="0"/>
                        <a:t>Insektfelle</a:t>
                      </a:r>
                    </a:p>
                    <a:p>
                      <a:pPr marL="171450" indent="-171450">
                        <a:buFont typeface="Arial" panose="020B0604020202020204" pitchFamily="34" charset="0"/>
                        <a:buChar char="•"/>
                      </a:pPr>
                      <a:r>
                        <a:rPr lang="nb-NO" sz="1100" dirty="0"/>
                        <a:t>Terrarium</a:t>
                      </a:r>
                    </a:p>
                    <a:p>
                      <a:pPr marL="171450" indent="-171450">
                        <a:buFont typeface="Arial" panose="020B0604020202020204" pitchFamily="34" charset="0"/>
                        <a:buChar char="•"/>
                      </a:pPr>
                      <a:r>
                        <a:rPr lang="nb-NO" sz="1100" dirty="0"/>
                        <a:t>Sortere søppel</a:t>
                      </a:r>
                    </a:p>
                    <a:p>
                      <a:pPr marL="171450" indent="-171450">
                        <a:buFont typeface="Arial" panose="020B0604020202020204" pitchFamily="34" charset="0"/>
                        <a:buChar char="•"/>
                      </a:pPr>
                      <a:r>
                        <a:rPr lang="nb-NO" sz="1100" dirty="0"/>
                        <a:t>Følge årstidene</a:t>
                      </a:r>
                    </a:p>
                    <a:p>
                      <a:pPr marL="171450" indent="-171450">
                        <a:buFont typeface="Arial" panose="020B0604020202020204" pitchFamily="34" charset="0"/>
                        <a:buChar char="•"/>
                      </a:pPr>
                      <a:r>
                        <a:rPr lang="nb-NO" sz="1100" dirty="0"/>
                        <a:t>Laminere blader, finne de igjen i naturen</a:t>
                      </a:r>
                    </a:p>
                  </a:txBody>
                  <a:tcPr/>
                </a:tc>
                <a:tc>
                  <a:txBody>
                    <a:bodyPr/>
                    <a:lstStyle/>
                    <a:p>
                      <a:pPr marL="171450" indent="-171450">
                        <a:buFont typeface="Arial" panose="020B0604020202020204" pitchFamily="34" charset="0"/>
                        <a:buChar char="•"/>
                      </a:pPr>
                      <a:r>
                        <a:rPr lang="nb-NO" sz="1100" dirty="0"/>
                        <a:t>Lage meiseboller og fuglemat</a:t>
                      </a:r>
                    </a:p>
                    <a:p>
                      <a:pPr marL="171450" indent="-171450">
                        <a:buFont typeface="Arial" panose="020B0604020202020204" pitchFamily="34" charset="0"/>
                        <a:buChar char="•"/>
                      </a:pPr>
                      <a:r>
                        <a:rPr lang="nb-NO" sz="1100" dirty="0"/>
                        <a:t>Insektshotell</a:t>
                      </a:r>
                    </a:p>
                    <a:p>
                      <a:pPr marL="171450" indent="-171450">
                        <a:buFont typeface="Arial" panose="020B0604020202020204" pitchFamily="34" charset="0"/>
                        <a:buChar char="•"/>
                      </a:pPr>
                      <a:r>
                        <a:rPr lang="nb-NO" sz="1100" dirty="0"/>
                        <a:t>Male naturbilder, det vi ser</a:t>
                      </a:r>
                    </a:p>
                    <a:p>
                      <a:pPr marL="171450" indent="-171450">
                        <a:buFont typeface="Arial" panose="020B0604020202020204" pitchFamily="34" charset="0"/>
                        <a:buChar char="•"/>
                      </a:pPr>
                      <a:r>
                        <a:rPr lang="nb-NO" sz="1100" dirty="0"/>
                        <a:t>Søppelkunst</a:t>
                      </a:r>
                    </a:p>
                    <a:p>
                      <a:pPr marL="171450" indent="-171450">
                        <a:buFont typeface="Arial" panose="020B0604020202020204" pitchFamily="34" charset="0"/>
                        <a:buChar char="•"/>
                      </a:pPr>
                      <a:r>
                        <a:rPr lang="nb-NO" sz="1100" dirty="0"/>
                        <a:t>Mat på tur</a:t>
                      </a:r>
                    </a:p>
                    <a:p>
                      <a:pPr marL="171450" indent="-171450">
                        <a:buFont typeface="Arial" panose="020B0604020202020204" pitchFamily="34" charset="0"/>
                        <a:buChar char="•"/>
                      </a:pPr>
                      <a:r>
                        <a:rPr lang="nb-NO" sz="1100" dirty="0"/>
                        <a:t>Forsker fabrikken</a:t>
                      </a:r>
                    </a:p>
                    <a:p>
                      <a:pPr marL="171450" indent="-171450">
                        <a:buFont typeface="Arial" panose="020B0604020202020204" pitchFamily="34" charset="0"/>
                        <a:buChar char="•"/>
                      </a:pPr>
                      <a:r>
                        <a:rPr lang="nb-NO" sz="1100" dirty="0"/>
                        <a:t>Snekre fuglekasse</a:t>
                      </a:r>
                    </a:p>
                    <a:p>
                      <a:pPr marL="171450" indent="-171450">
                        <a:buFont typeface="Arial" panose="020B0604020202020204" pitchFamily="34" charset="0"/>
                        <a:buChar char="•"/>
                      </a:pPr>
                      <a:r>
                        <a:rPr lang="nb-NO" sz="1100" dirty="0"/>
                        <a:t>Lære om sopp</a:t>
                      </a:r>
                    </a:p>
                    <a:p>
                      <a:pPr marL="171450" indent="-171450">
                        <a:buFont typeface="Arial" panose="020B0604020202020204" pitchFamily="34" charset="0"/>
                        <a:buChar char="•"/>
                      </a:pPr>
                      <a:r>
                        <a:rPr lang="nb-NO" sz="1100" dirty="0"/>
                        <a:t>Grave ned </a:t>
                      </a:r>
                      <a:r>
                        <a:rPr lang="nb-NO" sz="1100" dirty="0" err="1"/>
                        <a:t>youghurtbeger</a:t>
                      </a:r>
                      <a:r>
                        <a:rPr lang="nb-NO" sz="1100" dirty="0"/>
                        <a:t> med mat</a:t>
                      </a:r>
                    </a:p>
                    <a:p>
                      <a:pPr marL="171450" indent="-171450">
                        <a:buFont typeface="Arial" panose="020B0604020202020204" pitchFamily="34" charset="0"/>
                        <a:buChar char="•"/>
                      </a:pPr>
                      <a:r>
                        <a:rPr lang="nb-NO" sz="1100" dirty="0"/>
                        <a:t>Følge et tre gjennom årstidene</a:t>
                      </a:r>
                    </a:p>
                    <a:p>
                      <a:pPr marL="171450" indent="-171450">
                        <a:buFont typeface="Arial" panose="020B0604020202020204" pitchFamily="34" charset="0"/>
                        <a:buChar char="•"/>
                      </a:pPr>
                      <a:r>
                        <a:rPr lang="nb-NO" sz="1100" dirty="0"/>
                        <a:t>Hvilke planter og dyr har vi</a:t>
                      </a:r>
                    </a:p>
                    <a:p>
                      <a:pPr marL="171450" indent="-171450">
                        <a:buFont typeface="Arial" panose="020B0604020202020204" pitchFamily="34" charset="0"/>
                        <a:buChar char="•"/>
                      </a:pPr>
                      <a:r>
                        <a:rPr lang="nb-NO" sz="1100" dirty="0"/>
                        <a:t>Gjenbruk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722321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517A-EA75-42C3-A151-C91753F3BE5E}"/>
              </a:ext>
            </a:extLst>
          </p:cNvPr>
          <p:cNvSpPr>
            <a:spLocks noGrp="1"/>
          </p:cNvSpPr>
          <p:nvPr>
            <p:ph type="title"/>
          </p:nvPr>
        </p:nvSpPr>
        <p:spPr/>
        <p:txBody>
          <a:bodyPr/>
          <a:lstStyle/>
          <a:p>
            <a:r>
              <a:rPr lang="nb-NO" dirty="0"/>
              <a:t>Fagområde:</a:t>
            </a:r>
            <a:br>
              <a:rPr lang="nb-NO" dirty="0"/>
            </a:br>
            <a:r>
              <a:rPr lang="nb-NO" dirty="0"/>
              <a:t>Antall, rom og form</a:t>
            </a:r>
          </a:p>
        </p:txBody>
      </p:sp>
    </p:spTree>
    <p:extLst>
      <p:ext uri="{BB962C8B-B14F-4D97-AF65-F5344CB8AC3E}">
        <p14:creationId xmlns:p14="http://schemas.microsoft.com/office/powerpoint/2010/main" val="378540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Antall, rom og form					1-2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1255562915"/>
              </p:ext>
            </p:extLst>
          </p:nvPr>
        </p:nvGraphicFramePr>
        <p:xfrm>
          <a:off x="1079500" y="1048512"/>
          <a:ext cx="9942067" cy="483195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dirty="0"/>
                        <a:t>Fagområdet handler om å oppdage, utforske og skape strukturer og hjelper barna til å forstå sammenhenger i naturen, samfunnet og universet. Barnehagen skal synliggjøre sammenhenger og legge til rette for at barna kan utforske og oppdage matematikk i dagligliv, i teknologi, natur, kunst og kultur og ved selv å være kreative og skapende. Arbeid med fagområdet skal stimulere barnas undring, nysgjerrighet og motivasjon for problemløsing.</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1-2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lvl="0"/>
                      <a:r>
                        <a:rPr lang="nb-NO" sz="1100" kern="1200" dirty="0">
                          <a:solidFill>
                            <a:schemeClr val="dk1"/>
                          </a:solidFill>
                          <a:effectLst/>
                          <a:latin typeface="+mn-lt"/>
                          <a:ea typeface="+mn-ea"/>
                          <a:cs typeface="+mn-cs"/>
                        </a:rPr>
                        <a:t>Barna får en begynnende forståelse for matematiske sammenhenger.</a:t>
                      </a:r>
                    </a:p>
                    <a:p>
                      <a:pPr lvl="0"/>
                      <a:endParaRPr lang="nb-NO" sz="1100" kern="1200" dirty="0">
                        <a:solidFill>
                          <a:schemeClr val="dk1"/>
                        </a:solidFill>
                        <a:effectLst/>
                        <a:latin typeface="+mn-lt"/>
                        <a:ea typeface="+mn-ea"/>
                        <a:cs typeface="+mn-cs"/>
                      </a:endParaRPr>
                    </a:p>
                    <a:p>
                      <a:r>
                        <a:rPr lang="nb-NO" sz="1100" kern="1200" dirty="0">
                          <a:solidFill>
                            <a:schemeClr val="dk1"/>
                          </a:solidFill>
                          <a:effectLst/>
                          <a:latin typeface="+mn-lt"/>
                          <a:ea typeface="+mn-ea"/>
                          <a:cs typeface="+mn-cs"/>
                        </a:rPr>
                        <a:t>Ansatte stimulerer barnas undring, nysgjerrighet og motivasjon for problemløsning.</a:t>
                      </a:r>
                    </a:p>
                    <a:p>
                      <a:endParaRPr lang="nb-NO" sz="1100" kern="1200" dirty="0">
                        <a:solidFill>
                          <a:schemeClr val="dk1"/>
                        </a:solidFill>
                        <a:effectLst/>
                        <a:latin typeface="+mn-lt"/>
                        <a:ea typeface="+mn-ea"/>
                        <a:cs typeface="+mn-cs"/>
                      </a:endParaRP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Bevisste voksne som bruker matematiske begreper som tall, former og symboler i hverdagen.</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Barna får erfaring med å sortere og sammenligne gjennom lek og hverdagsaktiviteter.</a:t>
                      </a:r>
                    </a:p>
                    <a:p>
                      <a:pPr marL="171450" indent="-171450">
                        <a:buFont typeface="Arial" panose="020B0604020202020204" pitchFamily="34" charset="0"/>
                        <a:buChar char="•"/>
                      </a:pPr>
                      <a:r>
                        <a:rPr lang="nb-NO" sz="1100" kern="1200" dirty="0">
                          <a:solidFill>
                            <a:schemeClr val="dk1"/>
                          </a:solidFill>
                          <a:effectLst/>
                          <a:latin typeface="+mn-lt"/>
                          <a:ea typeface="+mn-ea"/>
                          <a:cs typeface="+mn-cs"/>
                        </a:rPr>
                        <a:t>Voksne styrker barnas evne til problemløsning og nysgjerrighet ved å ta utgangspunkt i barnas interesser.</a:t>
                      </a:r>
                      <a:endParaRPr lang="nb-NO" sz="1100" dirty="0"/>
                    </a:p>
                  </a:txBody>
                  <a:tcPr/>
                </a:tc>
                <a:tc>
                  <a:txBody>
                    <a:bodyPr/>
                    <a:lstStyle/>
                    <a:p>
                      <a:pPr marL="171450" indent="-171450">
                        <a:buFont typeface="Arial" panose="020B0604020202020204" pitchFamily="34" charset="0"/>
                        <a:buChar char="•"/>
                      </a:pPr>
                      <a:r>
                        <a:rPr lang="nb-NO" sz="1100" dirty="0"/>
                        <a:t>Lottospill</a:t>
                      </a:r>
                    </a:p>
                    <a:p>
                      <a:pPr marL="171450" indent="-171450">
                        <a:buFont typeface="Arial" panose="020B0604020202020204" pitchFamily="34" charset="0"/>
                        <a:buChar char="•"/>
                      </a:pPr>
                      <a:r>
                        <a:rPr lang="nb-NO" sz="1100" dirty="0"/>
                        <a:t>Memospill</a:t>
                      </a:r>
                    </a:p>
                    <a:p>
                      <a:pPr marL="171450" indent="-171450">
                        <a:buFont typeface="Arial" panose="020B0604020202020204" pitchFamily="34" charset="0"/>
                        <a:buChar char="•"/>
                      </a:pPr>
                      <a:r>
                        <a:rPr lang="nb-NO" sz="1100" dirty="0"/>
                        <a:t>Aktiviteter med terning</a:t>
                      </a:r>
                    </a:p>
                    <a:p>
                      <a:pPr marL="171450" indent="-171450">
                        <a:buFont typeface="Arial" panose="020B0604020202020204" pitchFamily="34" charset="0"/>
                        <a:buChar char="•"/>
                      </a:pPr>
                      <a:r>
                        <a:rPr lang="nb-NO" sz="1100" dirty="0"/>
                        <a:t>Formjakt</a:t>
                      </a:r>
                    </a:p>
                    <a:p>
                      <a:pPr marL="171450" indent="-171450">
                        <a:buFont typeface="Arial" panose="020B0604020202020204" pitchFamily="34" charset="0"/>
                        <a:buChar char="•"/>
                      </a:pPr>
                      <a:r>
                        <a:rPr lang="nb-NO" sz="1100" dirty="0"/>
                        <a:t>Legge enkle puslespill</a:t>
                      </a:r>
                    </a:p>
                    <a:p>
                      <a:pPr marL="171450" indent="-171450">
                        <a:buFont typeface="Arial" panose="020B0604020202020204" pitchFamily="34" charset="0"/>
                        <a:buChar char="•"/>
                      </a:pPr>
                      <a:r>
                        <a:rPr lang="nb-NO" sz="1100" dirty="0"/>
                        <a:t>Parkopling, to og to like</a:t>
                      </a:r>
                    </a:p>
                    <a:p>
                      <a:pPr marL="171450" indent="-171450">
                        <a:buFont typeface="Arial" panose="020B0604020202020204" pitchFamily="34" charset="0"/>
                        <a:buChar char="•"/>
                      </a:pPr>
                      <a:r>
                        <a:rPr lang="nb-NO" sz="1100" dirty="0"/>
                        <a:t>Øve på telling</a:t>
                      </a:r>
                    </a:p>
                    <a:p>
                      <a:pPr marL="171450" indent="-171450">
                        <a:buFont typeface="Arial" panose="020B0604020202020204" pitchFamily="34" charset="0"/>
                        <a:buChar char="•"/>
                      </a:pPr>
                      <a:r>
                        <a:rPr lang="nb-NO" sz="1100" dirty="0"/>
                        <a:t>Bilder av tall</a:t>
                      </a:r>
                    </a:p>
                    <a:p>
                      <a:pPr marL="171450" indent="-171450">
                        <a:buFont typeface="Arial" panose="020B0604020202020204" pitchFamily="34" charset="0"/>
                        <a:buChar char="•"/>
                      </a:pPr>
                      <a:r>
                        <a:rPr lang="nb-NO" sz="1100" dirty="0"/>
                        <a:t>Telleregler</a:t>
                      </a:r>
                    </a:p>
                    <a:p>
                      <a:pPr marL="171450" indent="-171450">
                        <a:buFont typeface="Arial" panose="020B0604020202020204" pitchFamily="34" charset="0"/>
                        <a:buChar char="•"/>
                      </a:pPr>
                      <a:r>
                        <a:rPr lang="nb-NO" sz="1100" dirty="0"/>
                        <a:t>Trene begreper (over, under, først, sist, liten, stor, mellom og stor) ved hjelp av eventyr</a:t>
                      </a:r>
                    </a:p>
                    <a:p>
                      <a:pPr marL="171450" indent="-171450">
                        <a:buFont typeface="Arial" panose="020B0604020202020204" pitchFamily="34" charset="0"/>
                        <a:buChar char="•"/>
                      </a:pPr>
                      <a:r>
                        <a:rPr lang="nb-NO" sz="1100" dirty="0"/>
                        <a:t>Talltull: henge opp tall, gjøre forskjellige ting etter hvilket tall vi er på</a:t>
                      </a:r>
                    </a:p>
                    <a:p>
                      <a:pPr marL="171450" indent="-171450">
                        <a:buFont typeface="Arial" panose="020B0604020202020204" pitchFamily="34" charset="0"/>
                        <a:buChar char="•"/>
                      </a:pPr>
                      <a:r>
                        <a:rPr lang="nb-NO" sz="1100" dirty="0"/>
                        <a:t>Bruke fallskjerm til å sortere farger</a:t>
                      </a:r>
                    </a:p>
                    <a:p>
                      <a:pPr marL="171450" indent="-171450">
                        <a:buFont typeface="Arial" panose="020B0604020202020204" pitchFamily="34" charset="0"/>
                        <a:buChar char="•"/>
                      </a:pPr>
                      <a:r>
                        <a:rPr lang="nb-NO" sz="1100" dirty="0"/>
                        <a:t>Symmetri: Speiling, bruke kroppen til å se at den er symmetrisk</a:t>
                      </a:r>
                    </a:p>
                    <a:p>
                      <a:pPr marL="171450" indent="-171450">
                        <a:buFont typeface="Arial" panose="020B0604020202020204" pitchFamily="34" charset="0"/>
                        <a:buChar char="•"/>
                      </a:pPr>
                      <a:r>
                        <a:rPr lang="nb-NO" sz="1100" dirty="0"/>
                        <a:t>Hjelpe å dekke bord</a:t>
                      </a:r>
                    </a:p>
                    <a:p>
                      <a:pPr marL="171450" indent="-171450">
                        <a:buFont typeface="Arial" panose="020B0604020202020204" pitchFamily="34" charset="0"/>
                        <a:buChar char="•"/>
                      </a:pPr>
                      <a:r>
                        <a:rPr lang="nb-NO" sz="1100" dirty="0"/>
                        <a:t>Lage mat etter enkle oppskrifter</a:t>
                      </a:r>
                    </a:p>
                    <a:p>
                      <a:pPr marL="171450" indent="-171450">
                        <a:buFont typeface="Arial" panose="020B0604020202020204" pitchFamily="34" charset="0"/>
                        <a:buChar char="•"/>
                      </a:pPr>
                      <a:r>
                        <a:rPr lang="nb-NO" sz="1100" dirty="0"/>
                        <a:t>Lære preposisjoner gjennom eventyr</a:t>
                      </a:r>
                    </a:p>
                  </a:txBody>
                  <a:tcPr/>
                </a:tc>
                <a:tc>
                  <a:txBody>
                    <a:bodyPr/>
                    <a:lstStyle/>
                    <a:p>
                      <a:pPr marL="171450" indent="-171450">
                        <a:buFont typeface="Arial" panose="020B0604020202020204" pitchFamily="34" charset="0"/>
                        <a:buChar char="•"/>
                      </a:pPr>
                      <a:r>
                        <a:rPr lang="nb-NO" sz="1100" dirty="0"/>
                        <a:t>Stor terning: tall og bevegelser kombineres</a:t>
                      </a:r>
                    </a:p>
                    <a:p>
                      <a:pPr marL="171450" indent="-171450">
                        <a:buFont typeface="Arial" panose="020B0604020202020204" pitchFamily="34" charset="0"/>
                        <a:buChar char="•"/>
                      </a:pPr>
                      <a:r>
                        <a:rPr lang="nb-NO" sz="1100" dirty="0"/>
                        <a:t>Sortere etter farge, størrelse</a:t>
                      </a:r>
                    </a:p>
                    <a:p>
                      <a:pPr marL="171450" indent="-171450">
                        <a:buFont typeface="Arial" panose="020B0604020202020204" pitchFamily="34" charset="0"/>
                        <a:buChar char="•"/>
                      </a:pPr>
                      <a:r>
                        <a:rPr lang="nb-NO" sz="1100" dirty="0"/>
                        <a:t>Kims lek med farger og former</a:t>
                      </a:r>
                    </a:p>
                    <a:p>
                      <a:pPr marL="171450" indent="-171450">
                        <a:buFont typeface="Arial" panose="020B0604020202020204" pitchFamily="34" charset="0"/>
                        <a:buChar char="•"/>
                      </a:pPr>
                      <a:r>
                        <a:rPr lang="nb-NO" sz="1100" dirty="0"/>
                        <a:t>Mattedag</a:t>
                      </a:r>
                    </a:p>
                    <a:p>
                      <a:pPr marL="171450" indent="-171450">
                        <a:buFont typeface="Arial" panose="020B0604020202020204" pitchFamily="34" charset="0"/>
                        <a:buChar char="•"/>
                      </a:pPr>
                      <a:r>
                        <a:rPr lang="nb-NO" sz="1100" dirty="0"/>
                        <a:t>Bruke redskaper til måling</a:t>
                      </a:r>
                    </a:p>
                    <a:p>
                      <a:pPr marL="171450" indent="-171450">
                        <a:buFont typeface="Arial" panose="020B0604020202020204" pitchFamily="34" charset="0"/>
                        <a:buChar char="•"/>
                      </a:pPr>
                      <a:r>
                        <a:rPr lang="nb-NO" sz="1100" dirty="0"/>
                        <a:t>Lage sirkler og former med pinner og steiner</a:t>
                      </a:r>
                    </a:p>
                    <a:p>
                      <a:pPr marL="171450" indent="-171450">
                        <a:buFont typeface="Arial" panose="020B0604020202020204" pitchFamily="34" charset="0"/>
                        <a:buChar char="•"/>
                      </a:pPr>
                      <a:r>
                        <a:rPr lang="nb-NO" sz="1100" dirty="0"/>
                        <a:t>Forskjell mellom tung og lett, hvem kommer først ned på bakken, i sklia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Lego/duplo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Telle 1-2-3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Lære enkle former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Geitekillingen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Konstruksjonslek med klosser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Leke med former, ha de synlig på avdelingen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Legge alle skoene i en haug, finne par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Tall på gulvet </a:t>
                      </a:r>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33906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517A-EA75-42C3-A151-C91753F3BE5E}"/>
              </a:ext>
            </a:extLst>
          </p:cNvPr>
          <p:cNvSpPr>
            <a:spLocks noGrp="1"/>
          </p:cNvSpPr>
          <p:nvPr>
            <p:ph type="title"/>
          </p:nvPr>
        </p:nvSpPr>
        <p:spPr/>
        <p:txBody>
          <a:bodyPr/>
          <a:lstStyle/>
          <a:p>
            <a:r>
              <a:rPr lang="nb-NO" dirty="0"/>
              <a:t>Fagområde:</a:t>
            </a:r>
            <a:br>
              <a:rPr lang="nb-NO" dirty="0"/>
            </a:br>
            <a:r>
              <a:rPr lang="nb-NO" dirty="0"/>
              <a:t>Kommunikasjon, språk og tekst</a:t>
            </a:r>
          </a:p>
        </p:txBody>
      </p:sp>
    </p:spTree>
    <p:extLst>
      <p:ext uri="{BB962C8B-B14F-4D97-AF65-F5344CB8AC3E}">
        <p14:creationId xmlns:p14="http://schemas.microsoft.com/office/powerpoint/2010/main" val="3256082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Antall, rom og form					3-4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3573916683"/>
              </p:ext>
            </p:extLst>
          </p:nvPr>
        </p:nvGraphicFramePr>
        <p:xfrm>
          <a:off x="1079500" y="1048512"/>
          <a:ext cx="9942067" cy="550251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dirty="0"/>
                        <a:t>Fagområdet handler om å oppdage, utforske og skape strukturer og hjelper barna til å forstå sammenhenger i naturen, samfunnet og universet. Barnehagen skal synliggjøre sammenhenger og legge til rette for at barna kan utforske og oppdage matematikk i dagligliv, i teknologi, natur, kunst og kultur og ved selv å være kreative og skapende. Arbeid med fagområdet skal stimulere barnas undring, nysgjerrighet og motivasjon for problemløsing.</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3-4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spiller spill med ulike geometriske former og farger.</a:t>
                      </a:r>
                    </a:p>
                    <a:p>
                      <a:pPr marL="171450" indent="-171450" algn="l">
                        <a:buFont typeface="Arial" panose="020B0604020202020204" pitchFamily="34" charset="0"/>
                        <a:buChar char="•"/>
                      </a:pPr>
                      <a:r>
                        <a:rPr lang="nb-NO" sz="1100" dirty="0"/>
                        <a:t>Barna får erfaringer med grunnleggende begreper </a:t>
                      </a:r>
                      <a:r>
                        <a:rPr lang="nb-NO" sz="1100" dirty="0" err="1"/>
                        <a:t>f.eks</a:t>
                      </a:r>
                      <a:r>
                        <a:rPr lang="nb-NO" sz="1100" dirty="0"/>
                        <a:t> over, under, først, sist, liten, stor, mellom.</a:t>
                      </a:r>
                    </a:p>
                    <a:p>
                      <a:pPr marL="171450" indent="-171450" algn="l">
                        <a:buFont typeface="Arial" panose="020B0604020202020204" pitchFamily="34" charset="0"/>
                        <a:buChar char="•"/>
                      </a:pPr>
                      <a:r>
                        <a:rPr lang="nb-NO" sz="1100" dirty="0"/>
                        <a:t>Barna leker </a:t>
                      </a:r>
                      <a:r>
                        <a:rPr lang="nb-NO" sz="1100" dirty="0" err="1"/>
                        <a:t>leker</a:t>
                      </a:r>
                      <a:r>
                        <a:rPr lang="nb-NO" sz="1100" dirty="0"/>
                        <a:t> hvor de må orientere seg i rommet.</a:t>
                      </a:r>
                    </a:p>
                    <a:p>
                      <a:pPr marL="171450" indent="-171450" algn="l">
                        <a:buFont typeface="Arial" panose="020B0604020202020204" pitchFamily="34" charset="0"/>
                        <a:buChar char="•"/>
                      </a:pPr>
                      <a:r>
                        <a:rPr lang="nb-NO" sz="1100" dirty="0"/>
                        <a:t>Barna får kunnskap om farger, og hvordan blande farger.</a:t>
                      </a:r>
                    </a:p>
                    <a:p>
                      <a:pPr marL="171450" indent="-171450" algn="l">
                        <a:buFont typeface="Arial" panose="020B0604020202020204" pitchFamily="34" charset="0"/>
                        <a:buChar char="•"/>
                      </a:pPr>
                      <a:r>
                        <a:rPr lang="nb-NO" sz="1100" dirty="0"/>
                        <a:t>Barna får kjennskap til ukedagene.</a:t>
                      </a:r>
                    </a:p>
                  </a:txBody>
                  <a:tcPr/>
                </a:tc>
                <a:tc>
                  <a:txBody>
                    <a:bodyPr/>
                    <a:lstStyle/>
                    <a:p>
                      <a:pPr marL="171450" indent="-171450">
                        <a:buFont typeface="Arial" panose="020B0604020202020204" pitchFamily="34" charset="0"/>
                        <a:buChar char="•"/>
                      </a:pPr>
                      <a:r>
                        <a:rPr lang="nb-NO" sz="1100" dirty="0" err="1"/>
                        <a:t>Mattesti</a:t>
                      </a:r>
                      <a:endParaRPr lang="nb-NO" sz="1100" dirty="0"/>
                    </a:p>
                    <a:p>
                      <a:pPr marL="171450" indent="-171450">
                        <a:buFont typeface="Arial" panose="020B0604020202020204" pitchFamily="34" charset="0"/>
                        <a:buChar char="•"/>
                      </a:pPr>
                      <a:r>
                        <a:rPr lang="nb-NO" sz="1100" dirty="0"/>
                        <a:t>Skattejakt</a:t>
                      </a:r>
                    </a:p>
                    <a:p>
                      <a:pPr marL="171450" indent="-171450">
                        <a:buFont typeface="Arial" panose="020B0604020202020204" pitchFamily="34" charset="0"/>
                        <a:buChar char="•"/>
                      </a:pPr>
                      <a:r>
                        <a:rPr lang="nb-NO" sz="1100" dirty="0"/>
                        <a:t>Terningspill</a:t>
                      </a:r>
                    </a:p>
                    <a:p>
                      <a:pPr marL="171450" indent="-171450">
                        <a:buFont typeface="Arial" panose="020B0604020202020204" pitchFamily="34" charset="0"/>
                        <a:buChar char="•"/>
                      </a:pPr>
                      <a:r>
                        <a:rPr lang="nb-NO" sz="1100" dirty="0"/>
                        <a:t>Memospill</a:t>
                      </a:r>
                    </a:p>
                    <a:p>
                      <a:pPr marL="171450" indent="-171450">
                        <a:buFont typeface="Arial" panose="020B0604020202020204" pitchFamily="34" charset="0"/>
                        <a:buChar char="•"/>
                      </a:pPr>
                      <a:r>
                        <a:rPr lang="nb-NO" sz="1100" dirty="0"/>
                        <a:t>Lotto</a:t>
                      </a:r>
                    </a:p>
                    <a:p>
                      <a:pPr marL="171450" indent="-171450">
                        <a:buFont typeface="Arial" panose="020B0604020202020204" pitchFamily="34" charset="0"/>
                        <a:buChar char="•"/>
                      </a:pPr>
                      <a:r>
                        <a:rPr lang="nb-NO" sz="1100" dirty="0"/>
                        <a:t>Formjakt</a:t>
                      </a:r>
                    </a:p>
                    <a:p>
                      <a:pPr marL="171450" indent="-171450">
                        <a:buFont typeface="Arial" panose="020B0604020202020204" pitchFamily="34" charset="0"/>
                        <a:buChar char="•"/>
                      </a:pPr>
                      <a:r>
                        <a:rPr lang="nb-NO" sz="1100" dirty="0"/>
                        <a:t>Lage egne puslespill</a:t>
                      </a:r>
                    </a:p>
                    <a:p>
                      <a:pPr marL="171450" indent="-171450">
                        <a:buFont typeface="Arial" panose="020B0604020202020204" pitchFamily="34" charset="0"/>
                        <a:buChar char="•"/>
                      </a:pPr>
                      <a:r>
                        <a:rPr lang="nb-NO" sz="1100" dirty="0"/>
                        <a:t>Finne mønster</a:t>
                      </a:r>
                    </a:p>
                    <a:p>
                      <a:pPr marL="171450" indent="-171450">
                        <a:buFont typeface="Arial" panose="020B0604020202020204" pitchFamily="34" charset="0"/>
                        <a:buChar char="•"/>
                      </a:pPr>
                      <a:r>
                        <a:rPr lang="nb-NO" sz="1100" dirty="0"/>
                        <a:t>Apper: telle</a:t>
                      </a:r>
                    </a:p>
                    <a:p>
                      <a:pPr marL="171450" indent="-171450">
                        <a:buFont typeface="Arial" panose="020B0604020202020204" pitchFamily="34" charset="0"/>
                        <a:buChar char="•"/>
                      </a:pPr>
                      <a:r>
                        <a:rPr lang="nb-NO" sz="1100" dirty="0"/>
                        <a:t>Eksperimenter </a:t>
                      </a:r>
                      <a:r>
                        <a:rPr lang="nb-NO" sz="1100" dirty="0" err="1"/>
                        <a:t>f.eks</a:t>
                      </a:r>
                      <a:r>
                        <a:rPr lang="nb-NO" sz="1100" dirty="0"/>
                        <a:t> tetthetssirkel</a:t>
                      </a:r>
                    </a:p>
                    <a:p>
                      <a:pPr marL="171450" indent="-171450">
                        <a:buFont typeface="Arial" panose="020B0604020202020204" pitchFamily="34" charset="0"/>
                        <a:buChar char="•"/>
                      </a:pPr>
                      <a:r>
                        <a:rPr lang="nb-NO" sz="1100" dirty="0"/>
                        <a:t>Utvide eventyr i forhold til aldersgruppe. Trekke inn flere ting, fordype seg</a:t>
                      </a:r>
                    </a:p>
                    <a:p>
                      <a:pPr marL="171450" indent="-171450">
                        <a:buFont typeface="Arial" panose="020B0604020202020204" pitchFamily="34" charset="0"/>
                        <a:buChar char="•"/>
                      </a:pPr>
                      <a:r>
                        <a:rPr lang="nb-NO" sz="1100" dirty="0"/>
                        <a:t>Talltull</a:t>
                      </a:r>
                    </a:p>
                    <a:p>
                      <a:pPr marL="171450" indent="-171450">
                        <a:buFont typeface="Arial" panose="020B0604020202020204" pitchFamily="34" charset="0"/>
                        <a:buChar char="•"/>
                      </a:pPr>
                      <a:r>
                        <a:rPr lang="nb-NO" sz="1100" dirty="0"/>
                        <a:t>Sortere farger ved bruk av fallskjerm</a:t>
                      </a:r>
                    </a:p>
                    <a:p>
                      <a:pPr marL="171450" indent="-171450">
                        <a:buFont typeface="Arial" panose="020B0604020202020204" pitchFamily="34" charset="0"/>
                        <a:buChar char="•"/>
                      </a:pPr>
                      <a:r>
                        <a:rPr lang="nb-NO" sz="1100" dirty="0"/>
                        <a:t>Fargelegge symmetriske mønster</a:t>
                      </a:r>
                    </a:p>
                    <a:p>
                      <a:pPr marL="171450" indent="-171450">
                        <a:buFont typeface="Arial" panose="020B0604020202020204" pitchFamily="34" charset="0"/>
                        <a:buChar char="•"/>
                      </a:pPr>
                      <a:r>
                        <a:rPr lang="nb-NO" sz="1100" dirty="0"/>
                        <a:t>Lage mat etter oppskrifter</a:t>
                      </a:r>
                    </a:p>
                    <a:p>
                      <a:pPr marL="171450" indent="-171450">
                        <a:buFont typeface="Arial" panose="020B0604020202020204" pitchFamily="34" charset="0"/>
                        <a:buChar char="•"/>
                      </a:pPr>
                      <a:r>
                        <a:rPr lang="nb-NO" sz="1100" dirty="0"/>
                        <a:t>Være med å handle</a:t>
                      </a:r>
                    </a:p>
                    <a:p>
                      <a:pPr marL="171450" indent="-171450">
                        <a:buFont typeface="Arial" panose="020B0604020202020204" pitchFamily="34" charset="0"/>
                        <a:buChar char="•"/>
                      </a:pPr>
                      <a:r>
                        <a:rPr lang="nb-NO" sz="1100" dirty="0"/>
                        <a:t>Øve preposisjoner</a:t>
                      </a:r>
                    </a:p>
                    <a:p>
                      <a:pPr marL="171450" indent="-171450">
                        <a:buFont typeface="Arial" panose="020B0604020202020204" pitchFamily="34" charset="0"/>
                        <a:buChar char="•"/>
                      </a:pPr>
                      <a:r>
                        <a:rPr lang="nb-NO" sz="1100" dirty="0"/>
                        <a:t>Terning til å kombinere tall og bevegelse</a:t>
                      </a:r>
                    </a:p>
                    <a:p>
                      <a:pPr marL="171450" indent="-171450">
                        <a:buFont typeface="Arial" panose="020B0604020202020204" pitchFamily="34" charset="0"/>
                        <a:buChar char="•"/>
                      </a:pPr>
                      <a:r>
                        <a:rPr lang="nb-NO" sz="1100" dirty="0"/>
                        <a:t>Sortering</a:t>
                      </a:r>
                    </a:p>
                    <a:p>
                      <a:pPr marL="171450" indent="-171450">
                        <a:buFont typeface="Arial" panose="020B0604020202020204" pitchFamily="34" charset="0"/>
                        <a:buChar char="•"/>
                      </a:pPr>
                      <a:r>
                        <a:rPr lang="nb-NO" sz="1100" dirty="0"/>
                        <a:t>Brettspill</a:t>
                      </a:r>
                    </a:p>
                    <a:p>
                      <a:pPr marL="171450" indent="-171450">
                        <a:buFont typeface="Arial" panose="020B0604020202020204" pitchFamily="34" charset="0"/>
                        <a:buChar char="•"/>
                      </a:pPr>
                      <a:r>
                        <a:rPr lang="nb-NO" sz="1100" dirty="0"/>
                        <a:t>Sneglespill </a:t>
                      </a:r>
                    </a:p>
                  </a:txBody>
                  <a:tcPr/>
                </a:tc>
                <a:tc>
                  <a:txBody>
                    <a:bodyPr/>
                    <a:lstStyle/>
                    <a:p>
                      <a:pPr marL="171450" indent="-171450">
                        <a:buFont typeface="Arial" panose="020B0604020202020204" pitchFamily="34" charset="0"/>
                        <a:buChar char="•"/>
                      </a:pPr>
                      <a:r>
                        <a:rPr lang="nb-NO" sz="1100" dirty="0" err="1"/>
                        <a:t>Tallsprell</a:t>
                      </a:r>
                      <a:endParaRPr lang="nb-NO" sz="1100" dirty="0"/>
                    </a:p>
                    <a:p>
                      <a:pPr marL="171450" indent="-171450">
                        <a:buFont typeface="Arial" panose="020B0604020202020204" pitchFamily="34" charset="0"/>
                        <a:buChar char="•"/>
                      </a:pPr>
                      <a:r>
                        <a:rPr lang="nb-NO" sz="1100" dirty="0"/>
                        <a:t>Mattekista</a:t>
                      </a:r>
                    </a:p>
                    <a:p>
                      <a:pPr marL="171450" indent="-171450">
                        <a:buFont typeface="Arial" panose="020B0604020202020204" pitchFamily="34" charset="0"/>
                        <a:buChar char="•"/>
                      </a:pPr>
                      <a:r>
                        <a:rPr lang="nb-NO" sz="1100" dirty="0"/>
                        <a:t>Mattepakken</a:t>
                      </a:r>
                    </a:p>
                    <a:p>
                      <a:pPr marL="171450" indent="-171450">
                        <a:buFont typeface="Arial" panose="020B0604020202020204" pitchFamily="34" charset="0"/>
                        <a:buChar char="•"/>
                      </a:pPr>
                      <a:r>
                        <a:rPr lang="nb-NO" sz="1100" dirty="0"/>
                        <a:t>Mattedag</a:t>
                      </a:r>
                    </a:p>
                    <a:p>
                      <a:pPr marL="171450" indent="-171450">
                        <a:buFont typeface="Arial" panose="020B0604020202020204" pitchFamily="34" charset="0"/>
                        <a:buChar char="•"/>
                      </a:pPr>
                      <a:r>
                        <a:rPr lang="nb-NO" sz="1100" dirty="0"/>
                        <a:t>Måle med målbånd, linjal</a:t>
                      </a:r>
                    </a:p>
                    <a:p>
                      <a:pPr marL="171450" indent="-171450">
                        <a:buFont typeface="Arial" panose="020B0604020202020204" pitchFamily="34" charset="0"/>
                        <a:buChar char="•"/>
                      </a:pPr>
                      <a:r>
                        <a:rPr lang="nb-NO" sz="1100" dirty="0"/>
                        <a:t>Lage sirkler og former med pinner og steiner</a:t>
                      </a:r>
                    </a:p>
                    <a:p>
                      <a:pPr marL="171450" indent="-171450">
                        <a:buFont typeface="Arial" panose="020B0604020202020204" pitchFamily="34" charset="0"/>
                        <a:buChar char="•"/>
                      </a:pPr>
                      <a:r>
                        <a:rPr lang="nb-NO" sz="1100" dirty="0"/>
                        <a:t>Tellekorpset på </a:t>
                      </a:r>
                      <a:r>
                        <a:rPr lang="nb-NO" sz="1100" dirty="0" err="1"/>
                        <a:t>Nrk</a:t>
                      </a:r>
                      <a:r>
                        <a:rPr lang="nb-NO" sz="1100" dirty="0"/>
                        <a:t> super</a:t>
                      </a:r>
                    </a:p>
                    <a:p>
                      <a:pPr marL="171450" indent="-171450">
                        <a:buFont typeface="Arial" panose="020B0604020202020204" pitchFamily="34" charset="0"/>
                        <a:buChar char="•"/>
                      </a:pPr>
                      <a:r>
                        <a:rPr lang="nb-NO" sz="1100" dirty="0"/>
                        <a:t>Forskjell mellom tung og lett, kort og lang</a:t>
                      </a:r>
                    </a:p>
                    <a:p>
                      <a:pPr marL="171450" indent="-171450">
                        <a:buFont typeface="Arial" panose="020B0604020202020204" pitchFamily="34" charset="0"/>
                        <a:buChar char="•"/>
                      </a:pPr>
                      <a:r>
                        <a:rPr lang="nb-NO" sz="1100" dirty="0"/>
                        <a:t>Klippe ut ulike former, lage bilder</a:t>
                      </a:r>
                    </a:p>
                    <a:p>
                      <a:pPr marL="171450" indent="-171450">
                        <a:buFont typeface="Arial" panose="020B0604020202020204" pitchFamily="34" charset="0"/>
                        <a:buChar char="•"/>
                      </a:pPr>
                      <a:r>
                        <a:rPr lang="nb-NO" sz="1100" dirty="0"/>
                        <a:t>Regler om klokke (klokka ett var jeg mett, klokka to..)</a:t>
                      </a:r>
                    </a:p>
                    <a:p>
                      <a:pPr marL="171450" indent="-171450">
                        <a:buFont typeface="Arial" panose="020B0604020202020204" pitchFamily="34" charset="0"/>
                        <a:buChar char="•"/>
                      </a:pPr>
                      <a:r>
                        <a:rPr lang="nb-NO" sz="1100" dirty="0"/>
                        <a:t>Lage heksegryte med antall av forskjellige gjenstander</a:t>
                      </a:r>
                    </a:p>
                    <a:p>
                      <a:pPr marL="171450" indent="-171450">
                        <a:buFont typeface="Arial" panose="020B0604020202020204" pitchFamily="34" charset="0"/>
                        <a:buChar char="•"/>
                      </a:pPr>
                      <a:r>
                        <a:rPr lang="nb-NO" sz="1100" dirty="0"/>
                        <a:t>Lego/duplo</a:t>
                      </a:r>
                    </a:p>
                    <a:p>
                      <a:pPr marL="171450" indent="-171450">
                        <a:buFont typeface="Arial" panose="020B0604020202020204" pitchFamily="34" charset="0"/>
                        <a:buChar char="•"/>
                      </a:pPr>
                      <a:r>
                        <a:rPr lang="nb-NO" sz="1100" dirty="0"/>
                        <a:t>Ukas barn</a:t>
                      </a:r>
                    </a:p>
                    <a:p>
                      <a:pPr marL="171450" indent="-171450">
                        <a:buFont typeface="Arial" panose="020B0604020202020204" pitchFamily="34" charset="0"/>
                        <a:buChar char="•"/>
                      </a:pPr>
                      <a:r>
                        <a:rPr lang="nb-NO" sz="1100" dirty="0"/>
                        <a:t>Konkreter ute med vekt, volum </a:t>
                      </a:r>
                      <a:r>
                        <a:rPr lang="nb-NO" sz="1100" dirty="0" err="1"/>
                        <a:t>osv</a:t>
                      </a:r>
                      <a:endParaRPr lang="nb-NO" sz="1100" dirty="0"/>
                    </a:p>
                    <a:p>
                      <a:pPr marL="171450" indent="-171450">
                        <a:buFont typeface="Arial" panose="020B0604020202020204" pitchFamily="34" charset="0"/>
                        <a:buChar char="•"/>
                      </a:pPr>
                      <a:r>
                        <a:rPr lang="nb-NO" sz="1100" dirty="0"/>
                        <a:t>Geometriske puslespill</a:t>
                      </a:r>
                    </a:p>
                    <a:p>
                      <a:pPr marL="171450" indent="-171450">
                        <a:buFont typeface="Arial" panose="020B0604020202020204" pitchFamily="34" charset="0"/>
                        <a:buChar char="•"/>
                      </a:pPr>
                      <a:r>
                        <a:rPr lang="nb-NO" sz="1100" dirty="0"/>
                        <a:t>Dag, dato, </a:t>
                      </a:r>
                      <a:r>
                        <a:rPr lang="nb-NO" sz="1100" dirty="0" err="1"/>
                        <a:t>mnd</a:t>
                      </a:r>
                      <a:r>
                        <a:rPr lang="nb-NO" sz="1100" dirty="0"/>
                        <a:t>, vær</a:t>
                      </a:r>
                    </a:p>
                    <a:p>
                      <a:pPr marL="171450" indent="-171450">
                        <a:buFont typeface="Arial" panose="020B0604020202020204" pitchFamily="34" charset="0"/>
                        <a:buChar char="•"/>
                      </a:pPr>
                      <a:r>
                        <a:rPr lang="nb-NO" sz="1100" dirty="0"/>
                        <a:t>Tellesanger</a:t>
                      </a:r>
                    </a:p>
                    <a:p>
                      <a:pPr marL="171450" indent="-171450">
                        <a:buFont typeface="Arial" panose="020B0604020202020204" pitchFamily="34" charset="0"/>
                        <a:buChar char="•"/>
                      </a:pPr>
                      <a:r>
                        <a:rPr lang="nb-NO" sz="1100" dirty="0"/>
                        <a:t>Sølekjøkken med oppskrifter</a:t>
                      </a:r>
                    </a:p>
                    <a:p>
                      <a:pPr marL="171450" indent="-171450">
                        <a:buFont typeface="Arial" panose="020B0604020202020204" pitchFamily="34" charset="0"/>
                        <a:buChar char="•"/>
                      </a:pPr>
                      <a:r>
                        <a:rPr lang="nb-NO" sz="1100" dirty="0"/>
                        <a:t>Lage vekt med kleshenger</a:t>
                      </a:r>
                    </a:p>
                    <a:p>
                      <a:pPr marL="171450" indent="-171450">
                        <a:buFont typeface="Arial" panose="020B0604020202020204" pitchFamily="34" charset="0"/>
                        <a:buChar char="•"/>
                      </a:pPr>
                      <a:r>
                        <a:rPr lang="nb-NO" sz="1100" dirty="0" err="1"/>
                        <a:t>Formkort</a:t>
                      </a:r>
                      <a:endParaRPr lang="nb-NO" sz="1100" dirty="0"/>
                    </a:p>
                    <a:p>
                      <a:pPr marL="171450" indent="-171450">
                        <a:buFont typeface="Arial" panose="020B0604020202020204" pitchFamily="34" charset="0"/>
                        <a:buChar char="•"/>
                      </a:pPr>
                      <a:r>
                        <a:rPr lang="nb-NO" sz="1100" dirty="0"/>
                        <a:t>Samling med begreper</a:t>
                      </a:r>
                    </a:p>
                    <a:p>
                      <a:pPr marL="171450" indent="-171450">
                        <a:buFont typeface="Arial" panose="020B0604020202020204" pitchFamily="34" charset="0"/>
                        <a:buChar char="•"/>
                      </a:pPr>
                      <a:r>
                        <a:rPr lang="nb-NO" sz="1100" dirty="0"/>
                        <a:t>Butikklek</a:t>
                      </a:r>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155668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Antall, rom og form					5-6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2182196441"/>
              </p:ext>
            </p:extLst>
          </p:nvPr>
        </p:nvGraphicFramePr>
        <p:xfrm>
          <a:off x="1079500" y="1048512"/>
          <a:ext cx="9942067" cy="499959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dirty="0"/>
                        <a:t>Fagområdet handler om å oppdage, utforske og skape strukturer og hjelper barna til å forstå sammenhenger i naturen, samfunnet og universet. Barnehagen skal synliggjøre sammenhenger og legge til rette for at barna kan utforske og oppdage matematikk i dagligliv, i teknologi, natur, kunst og kultur og ved selv å være kreative og skapende. Arbeid med fagområdet skal stimulere barnas undring, nysgjerrighet og motivasjon for problemløsing.</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5-6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Vi leker og spiller spill som forutsetter grunnleggende forståelse av begreper, former, tall og størrelsesforhold.</a:t>
                      </a:r>
                    </a:p>
                    <a:p>
                      <a:pPr marL="171450" indent="-171450" algn="l">
                        <a:buFont typeface="Arial" panose="020B0604020202020204" pitchFamily="34" charset="0"/>
                        <a:buChar char="•"/>
                      </a:pPr>
                      <a:r>
                        <a:rPr lang="nb-NO" sz="1100" dirty="0"/>
                        <a:t>Barna utvider repertoaret med grunnleggende begreper med for eksempel; høyre/venstre, vannrett/loddrett.</a:t>
                      </a:r>
                    </a:p>
                    <a:p>
                      <a:pPr marL="171450" indent="-171450" algn="l">
                        <a:buFont typeface="Arial" panose="020B0604020202020204" pitchFamily="34" charset="0"/>
                        <a:buChar char="•"/>
                      </a:pPr>
                      <a:r>
                        <a:rPr lang="nb-NO" sz="1100" dirty="0"/>
                        <a:t>Barna får erfaringer med avstand, vekt og volum.</a:t>
                      </a:r>
                    </a:p>
                    <a:p>
                      <a:pPr marL="171450" indent="-171450" algn="l">
                        <a:buFont typeface="Arial" panose="020B0604020202020204" pitchFamily="34" charset="0"/>
                        <a:buChar char="•"/>
                      </a:pPr>
                      <a:r>
                        <a:rPr lang="nb-NO" sz="1100" dirty="0"/>
                        <a:t>Barna får kjennskap til måneder og årstider.</a:t>
                      </a:r>
                    </a:p>
                  </a:txBody>
                  <a:tcPr/>
                </a:tc>
                <a:tc>
                  <a:txBody>
                    <a:bodyPr/>
                    <a:lstStyle/>
                    <a:p>
                      <a:pPr marL="171450" indent="-171450">
                        <a:buFont typeface="Arial" panose="020B0604020202020204" pitchFamily="34" charset="0"/>
                        <a:buChar char="•"/>
                      </a:pPr>
                      <a:r>
                        <a:rPr lang="nb-NO" sz="1100" dirty="0" err="1"/>
                        <a:t>Mattesti</a:t>
                      </a:r>
                      <a:endParaRPr lang="nb-NO" sz="1100" dirty="0"/>
                    </a:p>
                    <a:p>
                      <a:pPr marL="171450" indent="-171450">
                        <a:buFont typeface="Arial" panose="020B0604020202020204" pitchFamily="34" charset="0"/>
                        <a:buChar char="•"/>
                      </a:pPr>
                      <a:r>
                        <a:rPr lang="nb-NO" sz="1100" dirty="0"/>
                        <a:t>Skattejakt</a:t>
                      </a:r>
                    </a:p>
                    <a:p>
                      <a:pPr marL="171450" indent="-171450">
                        <a:buFont typeface="Arial" panose="020B0604020202020204" pitchFamily="34" charset="0"/>
                        <a:buChar char="•"/>
                      </a:pPr>
                      <a:r>
                        <a:rPr lang="nb-NO" sz="1100" dirty="0" err="1"/>
                        <a:t>Terningsspill</a:t>
                      </a:r>
                      <a:endParaRPr lang="nb-NO" sz="1100" dirty="0"/>
                    </a:p>
                    <a:p>
                      <a:pPr marL="171450" indent="-171450">
                        <a:buFont typeface="Arial" panose="020B0604020202020204" pitchFamily="34" charset="0"/>
                        <a:buChar char="•"/>
                      </a:pPr>
                      <a:r>
                        <a:rPr lang="nb-NO" sz="1100" dirty="0"/>
                        <a:t>Memospill</a:t>
                      </a:r>
                    </a:p>
                    <a:p>
                      <a:pPr marL="171450" indent="-171450">
                        <a:buFont typeface="Arial" panose="020B0604020202020204" pitchFamily="34" charset="0"/>
                        <a:buChar char="•"/>
                      </a:pPr>
                      <a:r>
                        <a:rPr lang="nb-NO" sz="1100" dirty="0"/>
                        <a:t>Lottospill</a:t>
                      </a:r>
                    </a:p>
                    <a:p>
                      <a:pPr marL="171450" indent="-171450">
                        <a:buFont typeface="Arial" panose="020B0604020202020204" pitchFamily="34" charset="0"/>
                        <a:buChar char="•"/>
                      </a:pPr>
                      <a:r>
                        <a:rPr lang="nb-NO" sz="1100" dirty="0"/>
                        <a:t>Formjakt</a:t>
                      </a:r>
                    </a:p>
                    <a:p>
                      <a:pPr marL="171450" indent="-171450">
                        <a:buFont typeface="Arial" panose="020B0604020202020204" pitchFamily="34" charset="0"/>
                        <a:buChar char="•"/>
                      </a:pPr>
                      <a:r>
                        <a:rPr lang="nb-NO" sz="1100" dirty="0"/>
                        <a:t>Lage puslespill</a:t>
                      </a:r>
                    </a:p>
                    <a:p>
                      <a:pPr marL="171450" indent="-171450">
                        <a:buFont typeface="Arial" panose="020B0604020202020204" pitchFamily="34" charset="0"/>
                        <a:buChar char="•"/>
                      </a:pPr>
                      <a:r>
                        <a:rPr lang="nb-NO" sz="1100" dirty="0"/>
                        <a:t>Finne mønster</a:t>
                      </a:r>
                    </a:p>
                    <a:p>
                      <a:pPr marL="171450" indent="-171450">
                        <a:buFont typeface="Arial" panose="020B0604020202020204" pitchFamily="34" charset="0"/>
                        <a:buChar char="•"/>
                      </a:pPr>
                      <a:r>
                        <a:rPr lang="nb-NO" sz="1100" dirty="0"/>
                        <a:t>Mandala</a:t>
                      </a:r>
                    </a:p>
                    <a:p>
                      <a:pPr marL="171450" indent="-171450">
                        <a:buFont typeface="Arial" panose="020B0604020202020204" pitchFamily="34" charset="0"/>
                        <a:buChar char="•"/>
                      </a:pPr>
                      <a:r>
                        <a:rPr lang="nb-NO" sz="1100" dirty="0"/>
                        <a:t>Bruke kalender</a:t>
                      </a:r>
                    </a:p>
                    <a:p>
                      <a:pPr marL="171450" indent="-171450">
                        <a:buFont typeface="Arial" panose="020B0604020202020204" pitchFamily="34" charset="0"/>
                        <a:buChar char="•"/>
                      </a:pPr>
                      <a:r>
                        <a:rPr lang="nb-NO" sz="1100" dirty="0"/>
                        <a:t>Eksperimenter</a:t>
                      </a:r>
                    </a:p>
                    <a:p>
                      <a:pPr marL="171450" indent="-171450">
                        <a:buFont typeface="Arial" panose="020B0604020202020204" pitchFamily="34" charset="0"/>
                        <a:buChar char="•"/>
                      </a:pPr>
                      <a:r>
                        <a:rPr lang="nb-NO" sz="1100" dirty="0"/>
                        <a:t>Eventyr</a:t>
                      </a:r>
                    </a:p>
                    <a:p>
                      <a:pPr marL="171450" indent="-171450">
                        <a:buFont typeface="Arial" panose="020B0604020202020204" pitchFamily="34" charset="0"/>
                        <a:buChar char="•"/>
                      </a:pPr>
                      <a:r>
                        <a:rPr lang="nb-NO" sz="1100" dirty="0"/>
                        <a:t>Talltull</a:t>
                      </a:r>
                    </a:p>
                    <a:p>
                      <a:pPr marL="171450" indent="-171450">
                        <a:buFont typeface="Arial" panose="020B0604020202020204" pitchFamily="34" charset="0"/>
                        <a:buChar char="•"/>
                      </a:pPr>
                      <a:r>
                        <a:rPr lang="nb-NO" sz="1100" dirty="0"/>
                        <a:t>Fallskjerm</a:t>
                      </a:r>
                    </a:p>
                    <a:p>
                      <a:pPr marL="171450" indent="-171450">
                        <a:buFont typeface="Arial" panose="020B0604020202020204" pitchFamily="34" charset="0"/>
                        <a:buChar char="•"/>
                      </a:pPr>
                      <a:r>
                        <a:rPr lang="nb-NO" sz="1100" dirty="0"/>
                        <a:t>Lage mat, måle og veie</a:t>
                      </a:r>
                    </a:p>
                    <a:p>
                      <a:pPr marL="171450" indent="-171450">
                        <a:buFont typeface="Arial" panose="020B0604020202020204" pitchFamily="34" charset="0"/>
                        <a:buChar char="•"/>
                      </a:pPr>
                      <a:r>
                        <a:rPr lang="nb-NO" sz="1100" dirty="0"/>
                        <a:t>Preposisjoner</a:t>
                      </a:r>
                    </a:p>
                    <a:p>
                      <a:pPr marL="171450" indent="-171450">
                        <a:buFont typeface="Arial" panose="020B0604020202020204" pitchFamily="34" charset="0"/>
                        <a:buChar char="•"/>
                      </a:pPr>
                      <a:r>
                        <a:rPr lang="nb-NO" sz="1100" dirty="0"/>
                        <a:t>Terning</a:t>
                      </a:r>
                    </a:p>
                    <a:p>
                      <a:pPr marL="171450" indent="-171450">
                        <a:buFont typeface="Arial" panose="020B0604020202020204" pitchFamily="34" charset="0"/>
                        <a:buChar char="•"/>
                      </a:pPr>
                      <a:r>
                        <a:rPr lang="nb-NO" sz="1100" dirty="0"/>
                        <a:t>Sortere etter farge og størrelse</a:t>
                      </a:r>
                    </a:p>
                    <a:p>
                      <a:pPr marL="171450" indent="-171450">
                        <a:buFont typeface="Arial" panose="020B0604020202020204" pitchFamily="34" charset="0"/>
                        <a:buChar char="•"/>
                      </a:pPr>
                      <a:r>
                        <a:rPr lang="nb-NO" sz="1100" dirty="0" err="1"/>
                        <a:t>Tallsprell</a:t>
                      </a:r>
                      <a:endParaRPr lang="nb-NO" sz="1100" dirty="0"/>
                    </a:p>
                    <a:p>
                      <a:pPr marL="171450" indent="-171450">
                        <a:buFont typeface="Arial" panose="020B0604020202020204" pitchFamily="34" charset="0"/>
                        <a:buChar char="•"/>
                      </a:pPr>
                      <a:r>
                        <a:rPr lang="nb-NO" sz="1100" dirty="0"/>
                        <a:t>Baking med oppskrift</a:t>
                      </a:r>
                    </a:p>
                    <a:p>
                      <a:pPr marL="171450" indent="-171450">
                        <a:buFont typeface="Arial" panose="020B0604020202020204" pitchFamily="34" charset="0"/>
                        <a:buChar char="•"/>
                      </a:pPr>
                      <a:r>
                        <a:rPr lang="nb-NO" sz="1100" dirty="0"/>
                        <a:t>Male former på lerret </a:t>
                      </a:r>
                    </a:p>
                    <a:p>
                      <a:pPr marL="171450" indent="-171450">
                        <a:buFont typeface="Arial" panose="020B0604020202020204" pitchFamily="34" charset="0"/>
                        <a:buChar char="•"/>
                      </a:pPr>
                      <a:endParaRPr lang="nb-NO" sz="1100" dirty="0"/>
                    </a:p>
                  </a:txBody>
                  <a:tcPr/>
                </a:tc>
                <a:tc>
                  <a:txBody>
                    <a:bodyPr/>
                    <a:lstStyle/>
                    <a:p>
                      <a:pPr marL="171450" indent="-171450">
                        <a:buFont typeface="Arial" panose="020B0604020202020204" pitchFamily="34" charset="0"/>
                        <a:buChar char="•"/>
                      </a:pPr>
                      <a:r>
                        <a:rPr lang="nb-NO" sz="1100" dirty="0"/>
                        <a:t>Mattekisten</a:t>
                      </a:r>
                    </a:p>
                    <a:p>
                      <a:pPr marL="171450" indent="-171450">
                        <a:buFont typeface="Arial" panose="020B0604020202020204" pitchFamily="34" charset="0"/>
                        <a:buChar char="•"/>
                      </a:pPr>
                      <a:r>
                        <a:rPr lang="nb-NO" sz="1100" dirty="0"/>
                        <a:t>Mattepakken</a:t>
                      </a:r>
                    </a:p>
                    <a:p>
                      <a:pPr marL="171450" indent="-171450">
                        <a:buFont typeface="Arial" panose="020B0604020202020204" pitchFamily="34" charset="0"/>
                        <a:buChar char="•"/>
                      </a:pPr>
                      <a:r>
                        <a:rPr lang="nb-NO" sz="1100" dirty="0"/>
                        <a:t>Måle gjenstander</a:t>
                      </a:r>
                    </a:p>
                    <a:p>
                      <a:pPr marL="171450" indent="-171450">
                        <a:buFont typeface="Arial" panose="020B0604020202020204" pitchFamily="34" charset="0"/>
                        <a:buChar char="•"/>
                      </a:pPr>
                      <a:r>
                        <a:rPr lang="nb-NO" sz="1100" dirty="0"/>
                        <a:t>Tellekorpset på NRK super</a:t>
                      </a:r>
                    </a:p>
                    <a:p>
                      <a:pPr marL="171450" indent="-171450">
                        <a:buFont typeface="Arial" panose="020B0604020202020204" pitchFamily="34" charset="0"/>
                        <a:buChar char="•"/>
                      </a:pPr>
                      <a:r>
                        <a:rPr lang="nb-NO" sz="1100" dirty="0" err="1"/>
                        <a:t>X</a:t>
                      </a:r>
                      <a:r>
                        <a:rPr lang="nb-NO" sz="1100" dirty="0"/>
                        <a:t>, kodetropp o, </a:t>
                      </a:r>
                      <a:r>
                        <a:rPr lang="nb-NO" sz="1100" dirty="0" err="1"/>
                        <a:t>You</a:t>
                      </a:r>
                      <a:r>
                        <a:rPr lang="nb-NO" sz="1100" dirty="0"/>
                        <a:t> Tube</a:t>
                      </a:r>
                    </a:p>
                    <a:p>
                      <a:pPr marL="171450" indent="-171450">
                        <a:buFont typeface="Arial" panose="020B0604020202020204" pitchFamily="34" charset="0"/>
                        <a:buChar char="•"/>
                      </a:pPr>
                      <a:r>
                        <a:rPr lang="nb-NO" sz="1100" dirty="0"/>
                        <a:t>Lære klokka</a:t>
                      </a:r>
                    </a:p>
                    <a:p>
                      <a:pPr marL="171450" indent="-171450">
                        <a:buFont typeface="Arial" panose="020B0604020202020204" pitchFamily="34" charset="0"/>
                        <a:buChar char="•"/>
                      </a:pPr>
                      <a:r>
                        <a:rPr lang="nb-NO" sz="1100" dirty="0"/>
                        <a:t>Paradis ute</a:t>
                      </a:r>
                    </a:p>
                    <a:p>
                      <a:pPr marL="171450" indent="-171450">
                        <a:buFont typeface="Arial" panose="020B0604020202020204" pitchFamily="34" charset="0"/>
                        <a:buChar char="•"/>
                      </a:pPr>
                      <a:r>
                        <a:rPr lang="nb-NO" sz="1100" dirty="0"/>
                        <a:t>Bowling</a:t>
                      </a:r>
                    </a:p>
                    <a:p>
                      <a:pPr marL="171450" indent="-171450">
                        <a:buFont typeface="Arial" panose="020B0604020202020204" pitchFamily="34" charset="0"/>
                        <a:buChar char="•"/>
                      </a:pPr>
                      <a:r>
                        <a:rPr lang="nb-NO" sz="1100" dirty="0"/>
                        <a:t>Gjemsel</a:t>
                      </a:r>
                    </a:p>
                    <a:p>
                      <a:pPr marL="171450" indent="-171450">
                        <a:buFont typeface="Arial" panose="020B0604020202020204" pitchFamily="34" charset="0"/>
                        <a:buChar char="•"/>
                      </a:pPr>
                      <a:r>
                        <a:rPr lang="nb-NO" sz="1100" dirty="0"/>
                        <a:t>Bingo</a:t>
                      </a:r>
                    </a:p>
                    <a:p>
                      <a:pPr marL="171450" indent="-171450">
                        <a:buFont typeface="Arial" panose="020B0604020202020204" pitchFamily="34" charset="0"/>
                        <a:buChar char="•"/>
                      </a:pPr>
                      <a:r>
                        <a:rPr lang="nb-NO" sz="1100" dirty="0"/>
                        <a:t>Årstid</a:t>
                      </a:r>
                    </a:p>
                    <a:p>
                      <a:pPr marL="171450" indent="-171450">
                        <a:buFont typeface="Arial" panose="020B0604020202020204" pitchFamily="34" charset="0"/>
                        <a:buChar char="•"/>
                      </a:pPr>
                      <a:r>
                        <a:rPr lang="nb-NO" sz="1100" dirty="0"/>
                        <a:t>Lage kart over barnehageområdet</a:t>
                      </a:r>
                    </a:p>
                    <a:p>
                      <a:pPr marL="171450" indent="-171450">
                        <a:buFont typeface="Arial" panose="020B0604020202020204" pitchFamily="34" charset="0"/>
                        <a:buChar char="•"/>
                      </a:pPr>
                      <a:r>
                        <a:rPr lang="nb-NO" sz="1100" dirty="0"/>
                        <a:t>Dekke bord, telle</a:t>
                      </a:r>
                    </a:p>
                    <a:p>
                      <a:pPr marL="171450" indent="-171450">
                        <a:buFont typeface="Arial" panose="020B0604020202020204" pitchFamily="34" charset="0"/>
                        <a:buChar char="•"/>
                      </a:pPr>
                      <a:r>
                        <a:rPr lang="nb-NO" sz="1100" dirty="0"/>
                        <a:t>Uno</a:t>
                      </a:r>
                    </a:p>
                    <a:p>
                      <a:pPr marL="171450" indent="-171450">
                        <a:buFont typeface="Arial" panose="020B0604020202020204" pitchFamily="34" charset="0"/>
                        <a:buChar char="•"/>
                      </a:pPr>
                      <a:r>
                        <a:rPr lang="nb-NO" sz="1100" dirty="0"/>
                        <a:t>Brettspill</a:t>
                      </a:r>
                    </a:p>
                    <a:p>
                      <a:pPr marL="171450" indent="-171450">
                        <a:buFont typeface="Arial" panose="020B0604020202020204" pitchFamily="34" charset="0"/>
                        <a:buChar char="•"/>
                      </a:pPr>
                      <a:r>
                        <a:rPr lang="nb-NO" sz="1100" dirty="0"/>
                        <a:t>Mengde/bredde</a:t>
                      </a:r>
                    </a:p>
                    <a:p>
                      <a:pPr marL="171450" indent="-171450">
                        <a:buFont typeface="Arial" panose="020B0604020202020204" pitchFamily="34" charset="0"/>
                        <a:buChar char="•"/>
                      </a:pPr>
                      <a:r>
                        <a:rPr lang="nb-NO" sz="1100" dirty="0" err="1"/>
                        <a:t>Årstidstre</a:t>
                      </a:r>
                      <a:endParaRPr lang="nb-NO" sz="1100" dirty="0"/>
                    </a:p>
                    <a:p>
                      <a:pPr marL="171450" indent="-171450">
                        <a:buFont typeface="Arial" panose="020B0604020202020204" pitchFamily="34" charset="0"/>
                        <a:buChar char="•"/>
                      </a:pPr>
                      <a:r>
                        <a:rPr lang="nb-NO" sz="1100" dirty="0"/>
                        <a:t>Butikklek</a:t>
                      </a:r>
                    </a:p>
                    <a:p>
                      <a:pPr marL="171450" indent="-171450">
                        <a:buFont typeface="Arial" panose="020B0604020202020204" pitchFamily="34" charset="0"/>
                        <a:buChar char="•"/>
                      </a:pPr>
                      <a:r>
                        <a:rPr lang="nb-NO" sz="1100" dirty="0"/>
                        <a:t>Måling</a:t>
                      </a:r>
                    </a:p>
                    <a:p>
                      <a:pPr marL="171450" indent="-171450">
                        <a:buFont typeface="Arial" panose="020B0604020202020204" pitchFamily="34" charset="0"/>
                        <a:buChar char="•"/>
                      </a:pPr>
                      <a:r>
                        <a:rPr lang="nb-NO" sz="1100" dirty="0"/>
                        <a:t>Geometriske former</a:t>
                      </a:r>
                    </a:p>
                    <a:p>
                      <a:pPr marL="171450" indent="-171450">
                        <a:buFont typeface="Arial" panose="020B0604020202020204" pitchFamily="34" charset="0"/>
                        <a:buChar char="•"/>
                      </a:pPr>
                      <a:r>
                        <a:rPr lang="nb-NO" sz="1100" dirty="0"/>
                        <a:t>Måle med tau rundt tre</a:t>
                      </a:r>
                    </a:p>
                    <a:p>
                      <a:pPr marL="171450" indent="-171450">
                        <a:buFont typeface="Arial" panose="020B0604020202020204" pitchFamily="34" charset="0"/>
                        <a:buChar cha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1696257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517A-EA75-42C3-A151-C91753F3BE5E}"/>
              </a:ext>
            </a:extLst>
          </p:cNvPr>
          <p:cNvSpPr>
            <a:spLocks noGrp="1"/>
          </p:cNvSpPr>
          <p:nvPr>
            <p:ph type="title"/>
          </p:nvPr>
        </p:nvSpPr>
        <p:spPr/>
        <p:txBody>
          <a:bodyPr/>
          <a:lstStyle/>
          <a:p>
            <a:r>
              <a:rPr lang="nb-NO" dirty="0"/>
              <a:t>Fagområde:</a:t>
            </a:r>
            <a:br>
              <a:rPr lang="nb-NO" dirty="0"/>
            </a:br>
            <a:r>
              <a:rPr lang="nb-NO" dirty="0"/>
              <a:t>Etikk, religion og filosofi</a:t>
            </a:r>
          </a:p>
        </p:txBody>
      </p:sp>
    </p:spTree>
    <p:extLst>
      <p:ext uri="{BB962C8B-B14F-4D97-AF65-F5344CB8AC3E}">
        <p14:creationId xmlns:p14="http://schemas.microsoft.com/office/powerpoint/2010/main" val="3887121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Etikk, religion og filosofi					1-2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1259612513"/>
              </p:ext>
            </p:extLst>
          </p:nvPr>
        </p:nvGraphicFramePr>
        <p:xfrm>
          <a:off x="1079500" y="1048512"/>
          <a:ext cx="9942067" cy="387355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Etikk, religion og filosofi er med på å forme måter å oppfatte verden og mennesker på og preger verdier, normer og holdninger. Fagområdet retter særlig oppmerksomhet mot barnehagens samfunnsmandat og verdigrunnlag i et samfunn preget av livssynsmangfold.</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1-2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Barna undrer seg over viktige spørsmål.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kern="1200" dirty="0">
                          <a:solidFill>
                            <a:schemeClr val="dk1"/>
                          </a:solidFill>
                          <a:effectLst/>
                          <a:latin typeface="+mn-lt"/>
                          <a:ea typeface="+mn-ea"/>
                          <a:cs typeface="+mn-cs"/>
                        </a:rPr>
                        <a:t>Barna får en begynnende forståelse for vennskap, toleranse og respekt for andre.</a:t>
                      </a:r>
                      <a:endParaRPr lang="nb-NO" sz="1100" dirty="0"/>
                    </a:p>
                    <a:p>
                      <a:pPr marL="0" indent="0" algn="l">
                        <a:buFont typeface="Arial" panose="020B0604020202020204" pitchFamily="34" charset="0"/>
                        <a:buNone/>
                      </a:pPr>
                      <a:endParaRPr lang="nb-NO" sz="1100" dirty="0"/>
                    </a:p>
                    <a:p>
                      <a:pPr marL="171450" indent="-171450" algn="l">
                        <a:buFont typeface="Arial" panose="020B0604020202020204" pitchFamily="34" charset="0"/>
                        <a:buChar char="•"/>
                      </a:pPr>
                      <a:r>
                        <a:rPr lang="nb-NO" sz="1100" dirty="0"/>
                        <a:t>Barna blir sunget og lest for, i bøker og sanger med aktuelt innhold.</a:t>
                      </a:r>
                    </a:p>
                    <a:p>
                      <a:pPr marL="171450" indent="-171450" algn="l">
                        <a:buFont typeface="Arial" panose="020B0604020202020204" pitchFamily="34" charset="0"/>
                        <a:buChar char="•"/>
                      </a:pPr>
                      <a:r>
                        <a:rPr lang="nb-NO" sz="1100" dirty="0"/>
                        <a:t>Barna blir introdusert for opplevelser og tradisjoner knyttet til merkedager og høytider.</a:t>
                      </a:r>
                    </a:p>
                    <a:p>
                      <a:pPr marL="171450" indent="-171450" algn="l">
                        <a:buFont typeface="Arial" panose="020B0604020202020204" pitchFamily="34" charset="0"/>
                        <a:buChar char="•"/>
                      </a:pPr>
                      <a:r>
                        <a:rPr lang="nb-NO" sz="1100" dirty="0"/>
                        <a:t>Barna får innsikt i religion og livssyn representert i barnegruppa.</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Vi leser vennebøker.</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De ansatte støtter barna i konflikthåndtering.</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Barna øver på å vente på tur, dele med hverandre og trøste hverandre.</a:t>
                      </a:r>
                    </a:p>
                  </a:txBody>
                  <a:tcPr/>
                </a:tc>
                <a:tc>
                  <a:txBody>
                    <a:bodyPr/>
                    <a:lstStyle/>
                    <a:p>
                      <a:pPr marL="171450" indent="-171450">
                        <a:buFont typeface="Arial" panose="020B0604020202020204" pitchFamily="34" charset="0"/>
                        <a:buChar char="•"/>
                      </a:pPr>
                      <a:r>
                        <a:rPr lang="nb-NO" sz="1100" dirty="0"/>
                        <a:t>Øve på å sette ord på følelser</a:t>
                      </a:r>
                    </a:p>
                    <a:p>
                      <a:pPr marL="171450" indent="-171450">
                        <a:buFont typeface="Arial" panose="020B0604020202020204" pitchFamily="34" charset="0"/>
                        <a:buChar char="•"/>
                      </a:pPr>
                      <a:r>
                        <a:rPr lang="nb-NO" sz="1100" dirty="0"/>
                        <a:t>Gjenkjenne følelser</a:t>
                      </a:r>
                    </a:p>
                    <a:p>
                      <a:pPr marL="171450" indent="-171450">
                        <a:buFont typeface="Arial" panose="020B0604020202020204" pitchFamily="34" charset="0"/>
                        <a:buChar char="•"/>
                      </a:pPr>
                      <a:r>
                        <a:rPr lang="nb-NO" sz="1100" dirty="0"/>
                        <a:t>Filosofere over hvordan vi er med hverandre</a:t>
                      </a:r>
                    </a:p>
                    <a:p>
                      <a:pPr marL="171450" indent="-171450">
                        <a:buFont typeface="Arial" panose="020B0604020202020204" pitchFamily="34" charset="0"/>
                        <a:buChar char="•"/>
                      </a:pPr>
                      <a:r>
                        <a:rPr lang="nb-NO" sz="1100" dirty="0"/>
                        <a:t>Empati</a:t>
                      </a:r>
                    </a:p>
                    <a:p>
                      <a:pPr marL="171450" indent="-171450">
                        <a:buFont typeface="Arial" panose="020B0604020202020204" pitchFamily="34" charset="0"/>
                        <a:buChar char="•"/>
                      </a:pPr>
                      <a:r>
                        <a:rPr lang="nb-NO" sz="1100" dirty="0"/>
                        <a:t>Vennskap</a:t>
                      </a:r>
                    </a:p>
                    <a:p>
                      <a:pPr marL="171450" indent="-171450">
                        <a:buFont typeface="Arial" panose="020B0604020202020204" pitchFamily="34" charset="0"/>
                        <a:buChar char="•"/>
                      </a:pPr>
                      <a:r>
                        <a:rPr lang="nb-NO" sz="1100" dirty="0"/>
                        <a:t>Undre seg sammen med barna</a:t>
                      </a:r>
                    </a:p>
                    <a:p>
                      <a:pPr marL="171450" indent="-171450">
                        <a:buFont typeface="Arial" panose="020B0604020202020204" pitchFamily="34" charset="0"/>
                        <a:buChar char="•"/>
                      </a:pPr>
                      <a:r>
                        <a:rPr lang="nb-NO" sz="1100" dirty="0"/>
                        <a:t>Tilstedeværende voksne</a:t>
                      </a:r>
                    </a:p>
                    <a:p>
                      <a:pPr marL="171450" indent="-171450">
                        <a:buFont typeface="Arial" panose="020B0604020202020204" pitchFamily="34" charset="0"/>
                        <a:buChar char="•"/>
                      </a:pPr>
                      <a:r>
                        <a:rPr lang="nb-NO" sz="1100" dirty="0"/>
                        <a:t>Nelly og Hamza</a:t>
                      </a:r>
                    </a:p>
                    <a:p>
                      <a:pPr marL="171450" indent="-171450">
                        <a:buFont typeface="Arial" panose="020B0604020202020204" pitchFamily="34" charset="0"/>
                        <a:buChar char="•"/>
                      </a:pPr>
                      <a:r>
                        <a:rPr lang="nb-NO" sz="1100" dirty="0"/>
                        <a:t>10 små vennebøker</a:t>
                      </a:r>
                    </a:p>
                    <a:p>
                      <a:pPr marL="171450" indent="-171450">
                        <a:buFont typeface="Arial" panose="020B0604020202020204" pitchFamily="34" charset="0"/>
                        <a:buChar char="•"/>
                      </a:pPr>
                      <a:r>
                        <a:rPr lang="nb-NO" sz="1100" dirty="0"/>
                        <a:t>Steg for steg</a:t>
                      </a:r>
                    </a:p>
                    <a:p>
                      <a:pPr marL="171450" indent="-171450">
                        <a:buFont typeface="Arial" panose="020B0604020202020204" pitchFamily="34" charset="0"/>
                        <a:buChar char="•"/>
                      </a:pPr>
                      <a:r>
                        <a:rPr lang="nb-NO" sz="1100" dirty="0"/>
                        <a:t>Bøker om høytider i ulike kulturer: God </a:t>
                      </a:r>
                      <a:r>
                        <a:rPr lang="nb-NO" sz="1100" dirty="0" err="1"/>
                        <a:t>vesak</a:t>
                      </a:r>
                      <a:r>
                        <a:rPr lang="nb-NO" sz="1100" dirty="0"/>
                        <a:t>! God jul! God ID! God Hanukka og God </a:t>
                      </a:r>
                      <a:r>
                        <a:rPr lang="nb-NO" sz="1100" dirty="0" err="1"/>
                        <a:t>Divali</a:t>
                      </a:r>
                      <a:r>
                        <a:rPr lang="nb-NO" sz="1100" dirty="0"/>
                        <a:t>!</a:t>
                      </a:r>
                    </a:p>
                  </a:txBody>
                  <a:tcPr/>
                </a:tc>
                <a:tc>
                  <a:txBody>
                    <a:bodyPr/>
                    <a:lstStyle/>
                    <a:p>
                      <a:pPr marL="171450" indent="-171450">
                        <a:buFont typeface="Arial" panose="020B0604020202020204" pitchFamily="34" charset="0"/>
                        <a:buChar char="•"/>
                      </a:pPr>
                      <a:r>
                        <a:rPr lang="nb-NO" sz="1100" dirty="0"/>
                        <a:t>FN-dag</a:t>
                      </a:r>
                    </a:p>
                    <a:p>
                      <a:pPr marL="171450" indent="-171450">
                        <a:buFont typeface="Arial" panose="020B0604020202020204" pitchFamily="34" charset="0"/>
                        <a:buChar char="•"/>
                      </a:pPr>
                      <a:r>
                        <a:rPr lang="nb-NO" sz="1100" dirty="0"/>
                        <a:t>Markere høytider</a:t>
                      </a:r>
                    </a:p>
                    <a:p>
                      <a:pPr marL="171450" indent="-171450">
                        <a:buFont typeface="Arial" panose="020B0604020202020204" pitchFamily="34" charset="0"/>
                        <a:buChar char="•"/>
                      </a:pPr>
                      <a:r>
                        <a:rPr lang="nb-NO" sz="1100" dirty="0"/>
                        <a:t>Fokus på nytt liv</a:t>
                      </a:r>
                    </a:p>
                    <a:p>
                      <a:pPr marL="171450" indent="-171450">
                        <a:buFont typeface="Arial" panose="020B0604020202020204" pitchFamily="34" charset="0"/>
                        <a:buChar char="•"/>
                      </a:pPr>
                      <a:r>
                        <a:rPr lang="nb-NO" sz="1100" dirty="0"/>
                        <a:t>Lære om rett og galt</a:t>
                      </a:r>
                    </a:p>
                    <a:p>
                      <a:pPr marL="171450" indent="-171450">
                        <a:buFont typeface="Arial" panose="020B0604020202020204" pitchFamily="34" charset="0"/>
                        <a:buChar char="•"/>
                      </a:pPr>
                      <a:r>
                        <a:rPr lang="nb-NO" sz="1100" dirty="0"/>
                        <a:t>Mitt og ditt</a:t>
                      </a:r>
                    </a:p>
                    <a:p>
                      <a:pPr marL="171450" indent="-171450">
                        <a:buFont typeface="Arial" panose="020B0604020202020204" pitchFamily="34" charset="0"/>
                        <a:buChar char="•"/>
                      </a:pPr>
                      <a:r>
                        <a:rPr lang="nb-NO" sz="1100" dirty="0"/>
                        <a:t>Dele</a:t>
                      </a:r>
                    </a:p>
                    <a:p>
                      <a:pPr marL="171450" indent="-171450">
                        <a:buFont typeface="Arial" panose="020B0604020202020204" pitchFamily="34" charset="0"/>
                        <a:buChar char="•"/>
                      </a:pPr>
                      <a:r>
                        <a:rPr lang="nb-NO" sz="1100" dirty="0"/>
                        <a:t>Turtaking</a:t>
                      </a:r>
                    </a:p>
                    <a:p>
                      <a:pPr marL="171450" indent="-171450">
                        <a:buFont typeface="Arial" panose="020B0604020202020204" pitchFamily="34" charset="0"/>
                        <a:buChar char="•"/>
                      </a:pPr>
                      <a:r>
                        <a:rPr lang="nb-NO" sz="1100" dirty="0"/>
                        <a:t>Se og bli sett</a:t>
                      </a:r>
                    </a:p>
                    <a:p>
                      <a:pPr marL="171450" indent="-171450">
                        <a:buFont typeface="Arial" panose="020B0604020202020204" pitchFamily="34" charset="0"/>
                        <a:buChar char="•"/>
                      </a:pPr>
                      <a:r>
                        <a:rPr lang="nb-NO" sz="1100" dirty="0"/>
                        <a:t>Speile barnas reaksjoner </a:t>
                      </a:r>
                    </a:p>
                    <a:p>
                      <a:pPr marL="171450" indent="-171450">
                        <a:buFont typeface="Arial" panose="020B0604020202020204" pitchFamily="34" charset="0"/>
                        <a:buChar char="•"/>
                      </a:pPr>
                      <a:r>
                        <a:rPr lang="nb-NO" sz="1100" dirty="0"/>
                        <a:t>Anerkjenne følelser</a:t>
                      </a:r>
                    </a:p>
                    <a:p>
                      <a:pPr marL="171450" indent="-171450">
                        <a:buFont typeface="Arial" panose="020B0604020202020204" pitchFamily="34" charset="0"/>
                        <a:buChar char="•"/>
                      </a:pPr>
                      <a:r>
                        <a:rPr lang="nb-NO" sz="1100" dirty="0"/>
                        <a:t>Bøker om forskjellighet</a:t>
                      </a:r>
                    </a:p>
                    <a:p>
                      <a:pPr marL="171450" indent="-171450">
                        <a:buFont typeface="Arial" panose="020B0604020202020204" pitchFamily="34" charset="0"/>
                        <a:buChar char="•"/>
                      </a:pPr>
                      <a:r>
                        <a:rPr lang="nb-NO" sz="1100" dirty="0"/>
                        <a:t>Markere samefolkets dag med tilhørende aktiviteter</a:t>
                      </a:r>
                    </a:p>
                    <a:p>
                      <a:pPr marL="171450" indent="-171450">
                        <a:buFont typeface="Arial" panose="020B0604020202020204" pitchFamily="34" charset="0"/>
                        <a:buChar cha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219802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Etikk, religion og filosofi					3-4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3880985756"/>
              </p:ext>
            </p:extLst>
          </p:nvPr>
        </p:nvGraphicFramePr>
        <p:xfrm>
          <a:off x="1079500" y="1048512"/>
          <a:ext cx="9942067" cy="419187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Etikk, religion og filosofi er med på å forme måter å oppfatte verden og mennesker på og preger verdier, normer og holdninger. Fagområdet retter særlig oppmerksomhet mot barnehagens samfunnsmandat og verdigrunnlag i et samfunn preget av livssynsmangfold.</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3-4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Barnas undringer blir møtt med åpent sinn.</a:t>
                      </a:r>
                    </a:p>
                    <a:p>
                      <a:pPr marL="171450" indent="-171450" algn="l">
                        <a:buFont typeface="Arial" panose="020B0604020202020204" pitchFamily="34" charset="0"/>
                        <a:buChar char="•"/>
                      </a:pPr>
                      <a:r>
                        <a:rPr lang="nb-NO" sz="1100" dirty="0"/>
                        <a:t>Barna oppmuntres til å vise respekt og solidaritet overfor hverandre.</a:t>
                      </a:r>
                    </a:p>
                    <a:p>
                      <a:pPr marL="171450" indent="-171450" algn="l">
                        <a:buFont typeface="Arial" panose="020B0604020202020204" pitchFamily="34" charset="0"/>
                        <a:buChar char="•"/>
                      </a:pPr>
                      <a:r>
                        <a:rPr lang="nb-NO" sz="1100" dirty="0"/>
                        <a:t>Barna reflekterer over rett og galt.</a:t>
                      </a:r>
                    </a:p>
                    <a:p>
                      <a:pPr marL="171450" indent="-171450" algn="l">
                        <a:buFont typeface="Arial" panose="020B0604020202020204" pitchFamily="34" charset="0"/>
                        <a:buChar char="•"/>
                      </a:pPr>
                      <a:r>
                        <a:rPr lang="nb-NO" sz="1100" dirty="0"/>
                        <a:t>Barna får innsikt i og lærer om hvor tradisjoner / høytider kommer fra.</a:t>
                      </a:r>
                    </a:p>
                    <a:p>
                      <a:pPr marL="171450" indent="-171450" algn="l">
                        <a:buFont typeface="Arial" panose="020B0604020202020204" pitchFamily="34" charset="0"/>
                        <a:buChar char="•"/>
                      </a:pPr>
                      <a:r>
                        <a:rPr lang="nb-NO" sz="1100" dirty="0"/>
                        <a:t>Barna får innsikt i religion og livssyn representert i barnegruppa.</a:t>
                      </a:r>
                    </a:p>
                  </a:txBody>
                  <a:tcPr/>
                </a:tc>
                <a:tc>
                  <a:txBody>
                    <a:bodyPr/>
                    <a:lstStyle/>
                    <a:p>
                      <a:pPr marL="171450" indent="-171450">
                        <a:buFont typeface="Arial" panose="020B0604020202020204" pitchFamily="34" charset="0"/>
                        <a:buChar char="•"/>
                      </a:pPr>
                      <a:r>
                        <a:rPr lang="nb-NO" sz="1100" dirty="0"/>
                        <a:t>Rollespill om hvordan vi er mot hverandre</a:t>
                      </a:r>
                    </a:p>
                    <a:p>
                      <a:pPr marL="171450" indent="-171450">
                        <a:buFont typeface="Arial" panose="020B0604020202020204" pitchFamily="34" charset="0"/>
                        <a:buChar char="•"/>
                      </a:pPr>
                      <a:r>
                        <a:rPr lang="nb-NO" sz="1100" dirty="0"/>
                        <a:t>Vennskap</a:t>
                      </a:r>
                    </a:p>
                    <a:p>
                      <a:pPr marL="171450" indent="-171450">
                        <a:buFont typeface="Arial" panose="020B0604020202020204" pitchFamily="34" charset="0"/>
                        <a:buChar char="•"/>
                      </a:pPr>
                      <a:r>
                        <a:rPr lang="nb-NO" sz="1100" dirty="0"/>
                        <a:t>Nelly og Hamza</a:t>
                      </a:r>
                    </a:p>
                    <a:p>
                      <a:pPr marL="171450" indent="-171450">
                        <a:buFont typeface="Arial" panose="020B0604020202020204" pitchFamily="34" charset="0"/>
                        <a:buChar char="•"/>
                      </a:pPr>
                      <a:r>
                        <a:rPr lang="nb-NO" sz="1100" dirty="0"/>
                        <a:t>10 små vennebøker</a:t>
                      </a:r>
                    </a:p>
                    <a:p>
                      <a:pPr marL="171450" indent="-171450">
                        <a:buFont typeface="Arial" panose="020B0604020202020204" pitchFamily="34" charset="0"/>
                        <a:buChar char="•"/>
                      </a:pPr>
                      <a:r>
                        <a:rPr lang="nb-NO" sz="1100" dirty="0"/>
                        <a:t>Steg for steg</a:t>
                      </a:r>
                    </a:p>
                    <a:p>
                      <a:pPr marL="171450" indent="-171450">
                        <a:buFont typeface="Arial" panose="020B0604020202020204" pitchFamily="34" charset="0"/>
                        <a:buChar char="•"/>
                      </a:pPr>
                      <a:r>
                        <a:rPr lang="nb-NO" sz="1100" dirty="0"/>
                        <a:t>Påskevandring, besøk i kirka</a:t>
                      </a:r>
                    </a:p>
                    <a:p>
                      <a:pPr marL="171450" indent="-171450">
                        <a:buFont typeface="Arial" panose="020B0604020202020204" pitchFamily="34" charset="0"/>
                        <a:buChar char="•"/>
                      </a:pPr>
                      <a:r>
                        <a:rPr lang="nb-NO" sz="1100" dirty="0"/>
                        <a:t>Snakke om ulike religioner</a:t>
                      </a:r>
                    </a:p>
                    <a:p>
                      <a:pPr marL="171450" indent="-171450">
                        <a:buFont typeface="Arial" panose="020B0604020202020204" pitchFamily="34" charset="0"/>
                        <a:buChar char="•"/>
                      </a:pPr>
                      <a:r>
                        <a:rPr lang="nb-NO" sz="1100" dirty="0"/>
                        <a:t>Fortellinger fra ulike religioner/kulturer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Markere høytider og tradisjoner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Bøker om høytider i ulike kulturer: God </a:t>
                      </a:r>
                      <a:r>
                        <a:rPr lang="nb-NO" sz="1100" dirty="0" err="1"/>
                        <a:t>vesak</a:t>
                      </a:r>
                      <a:r>
                        <a:rPr lang="nb-NO" sz="1100" dirty="0"/>
                        <a:t>! God jul! God ID! God Hanukka og God </a:t>
                      </a:r>
                      <a:r>
                        <a:rPr lang="nb-NO" sz="1100" dirty="0" err="1"/>
                        <a:t>Divali</a:t>
                      </a:r>
                      <a:r>
                        <a:rPr lang="nb-NO" sz="11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Markere samefolkets dag med tilhørende aktiviteter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p>
                      <a:pPr marL="171450" indent="-171450">
                        <a:buFont typeface="Arial" panose="020B0604020202020204" pitchFamily="34" charset="0"/>
                        <a:buChar char="•"/>
                      </a:pPr>
                      <a:endParaRPr lang="nb-NO" sz="1100" dirty="0"/>
                    </a:p>
                  </a:txBody>
                  <a:tcPr/>
                </a:tc>
                <a:tc>
                  <a:txBody>
                    <a:bodyPr/>
                    <a:lstStyle/>
                    <a:p>
                      <a:pPr marL="171450" indent="-171450">
                        <a:buFont typeface="Arial" panose="020B0604020202020204" pitchFamily="34" charset="0"/>
                        <a:buChar char="•"/>
                      </a:pPr>
                      <a:r>
                        <a:rPr lang="nb-NO" sz="1100" dirty="0"/>
                        <a:t>FN –dag</a:t>
                      </a:r>
                    </a:p>
                    <a:p>
                      <a:pPr marL="171450" indent="-171450">
                        <a:buFont typeface="Arial" panose="020B0604020202020204" pitchFamily="34" charset="0"/>
                        <a:buChar char="•"/>
                      </a:pPr>
                      <a:r>
                        <a:rPr lang="nb-NO" sz="1100" dirty="0"/>
                        <a:t>Vennesamling</a:t>
                      </a:r>
                    </a:p>
                    <a:p>
                      <a:pPr marL="171450" indent="-171450">
                        <a:buFont typeface="Arial" panose="020B0604020202020204" pitchFamily="34" charset="0"/>
                        <a:buChar char="•"/>
                      </a:pPr>
                      <a:r>
                        <a:rPr lang="nb-NO" sz="1100" dirty="0"/>
                        <a:t>Regnbueløven</a:t>
                      </a:r>
                    </a:p>
                    <a:p>
                      <a:pPr marL="171450" indent="-171450">
                        <a:buFont typeface="Arial" panose="020B0604020202020204" pitchFamily="34" charset="0"/>
                        <a:buChar char="•"/>
                      </a:pPr>
                      <a:r>
                        <a:rPr lang="nb-NO" sz="1100" dirty="0"/>
                        <a:t>Konflikthåndtering</a:t>
                      </a:r>
                    </a:p>
                    <a:p>
                      <a:pPr marL="171450" indent="-171450">
                        <a:buFont typeface="Arial" panose="020B0604020202020204" pitchFamily="34" charset="0"/>
                        <a:buChar char="•"/>
                      </a:pPr>
                      <a:r>
                        <a:rPr lang="nb-NO" sz="1100" dirty="0"/>
                        <a:t>Kjennskap til ulike religioner i barnehagen</a:t>
                      </a:r>
                    </a:p>
                    <a:p>
                      <a:pPr marL="171450" indent="-171450">
                        <a:buFont typeface="Arial" panose="020B0604020202020204" pitchFamily="34" charset="0"/>
                        <a:buChar char="•"/>
                      </a:pPr>
                      <a:r>
                        <a:rPr lang="nb-NO" sz="1100" dirty="0"/>
                        <a:t>Filosofiske samtaler</a:t>
                      </a:r>
                    </a:p>
                    <a:p>
                      <a:pPr marL="171450" indent="-171450">
                        <a:buFont typeface="Arial" panose="020B0604020202020204" pitchFamily="34" charset="0"/>
                        <a:buChar char="•"/>
                      </a:pPr>
                      <a:r>
                        <a:rPr lang="nb-NO" sz="1100" dirty="0"/>
                        <a:t>Etiske regler</a:t>
                      </a:r>
                    </a:p>
                    <a:p>
                      <a:pPr marL="171450" indent="-171450">
                        <a:buFont typeface="Arial" panose="020B0604020202020204" pitchFamily="34" charset="0"/>
                        <a:buChar char="•"/>
                      </a:pPr>
                      <a:r>
                        <a:rPr lang="nb-NO" sz="1100" dirty="0"/>
                        <a:t>Ingen utenfor</a:t>
                      </a:r>
                    </a:p>
                    <a:p>
                      <a:pPr marL="171450" indent="-171450">
                        <a:buFont typeface="Arial" panose="020B0604020202020204" pitchFamily="34" charset="0"/>
                        <a:buChar char="•"/>
                      </a:pPr>
                      <a:r>
                        <a:rPr lang="nb-NO" sz="1100" dirty="0"/>
                        <a:t>Oversette eventyr fra morsmål</a:t>
                      </a:r>
                    </a:p>
                    <a:p>
                      <a:pPr marL="171450" indent="-171450">
                        <a:buFont typeface="Arial" panose="020B0604020202020204" pitchFamily="34" charset="0"/>
                        <a:buChar char="•"/>
                      </a:pPr>
                      <a:r>
                        <a:rPr lang="nb-NO" sz="1100" dirty="0"/>
                        <a:t>Komplimentstol</a:t>
                      </a:r>
                    </a:p>
                    <a:p>
                      <a:pPr marL="171450" indent="-171450">
                        <a:buFont typeface="Arial" panose="020B0604020202020204" pitchFamily="34" charset="0"/>
                        <a:buChar char="•"/>
                      </a:pPr>
                      <a:r>
                        <a:rPr lang="nb-NO" sz="1100" dirty="0"/>
                        <a:t>Lage bildebok om hvem jeg er</a:t>
                      </a:r>
                    </a:p>
                    <a:p>
                      <a:pPr marL="171450" indent="-171450">
                        <a:buFont typeface="Arial" panose="020B0604020202020204" pitchFamily="34" charset="0"/>
                        <a:buChar cha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51605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Etikk, religion og filosofi					5-6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3059669295"/>
              </p:ext>
            </p:extLst>
          </p:nvPr>
        </p:nvGraphicFramePr>
        <p:xfrm>
          <a:off x="1079500" y="1048512"/>
          <a:ext cx="9942067" cy="469479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68275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Etikk, religion og filosofi er med på å forme måter å oppfatte verden og mennesker på og preger verdier, normer og holdninger. Fagområdet retter særlig oppmerksomhet mot barnehagens samfunnsmandat og verdigrunnlag i et samfunn preget av livssynsmangfold.</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5-6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får erfaringer med at forskjellighet og uenighet er ok.</a:t>
                      </a:r>
                    </a:p>
                    <a:p>
                      <a:pPr marL="171450" indent="-171450" algn="l">
                        <a:buFont typeface="Arial" panose="020B0604020202020204" pitchFamily="34" charset="0"/>
                        <a:buChar char="•"/>
                      </a:pPr>
                      <a:r>
                        <a:rPr lang="nb-NO" sz="1100" dirty="0"/>
                        <a:t>Barna får innsikt i at andre barn opplever verden på en annen måte enn seg selv.</a:t>
                      </a:r>
                    </a:p>
                    <a:p>
                      <a:pPr marL="171450" indent="-171450" algn="l">
                        <a:buFont typeface="Arial" panose="020B0604020202020204" pitchFamily="34" charset="0"/>
                        <a:buChar char="•"/>
                      </a:pPr>
                      <a:r>
                        <a:rPr lang="nb-NO" sz="1100" dirty="0"/>
                        <a:t>Barna lærer å inngå kompromisser.</a:t>
                      </a:r>
                    </a:p>
                    <a:p>
                      <a:pPr marL="171450" indent="-171450" algn="l">
                        <a:buFont typeface="Arial" panose="020B0604020202020204" pitchFamily="34" charset="0"/>
                        <a:buChar char="•"/>
                      </a:pPr>
                      <a:r>
                        <a:rPr lang="nb-NO" sz="1100" dirty="0"/>
                        <a:t>Barna filosoferer rundt liv og død.</a:t>
                      </a:r>
                    </a:p>
                    <a:p>
                      <a:pPr marL="171450" indent="-171450" algn="l">
                        <a:buFont typeface="Arial" panose="020B0604020202020204" pitchFamily="34" charset="0"/>
                        <a:buChar char="•"/>
                      </a:pPr>
                      <a:r>
                        <a:rPr lang="nb-NO" sz="1100" dirty="0"/>
                        <a:t>Barna får nærmere kjennskap til historien bak de ulike høytidene og tradisjonene.</a:t>
                      </a:r>
                    </a:p>
                    <a:p>
                      <a:pPr marL="171450" indent="-171450" algn="l">
                        <a:buFont typeface="Arial" panose="020B0604020202020204" pitchFamily="34" charset="0"/>
                        <a:buChar char="•"/>
                      </a:pPr>
                      <a:r>
                        <a:rPr lang="nb-NO" sz="1100" dirty="0"/>
                        <a:t>Barna får innsikt i religion og livssyn representert i barnegruppa.</a:t>
                      </a:r>
                    </a:p>
                  </a:txBody>
                  <a:tcPr/>
                </a:tc>
                <a:tc>
                  <a:txBody>
                    <a:bodyPr/>
                    <a:lstStyle/>
                    <a:p>
                      <a:pPr marL="171450" indent="-171450">
                        <a:buFont typeface="Arial" panose="020B0604020202020204" pitchFamily="34" charset="0"/>
                        <a:buChar char="•"/>
                      </a:pPr>
                      <a:r>
                        <a:rPr lang="nb-NO" sz="1100" dirty="0"/>
                        <a:t>Rollespill om hvordan vi er mot hverandre</a:t>
                      </a:r>
                    </a:p>
                    <a:p>
                      <a:pPr marL="171450" indent="-171450">
                        <a:buFont typeface="Arial" panose="020B0604020202020204" pitchFamily="34" charset="0"/>
                        <a:buChar char="•"/>
                      </a:pPr>
                      <a:r>
                        <a:rPr lang="nb-NO" sz="1100" dirty="0"/>
                        <a:t>Vennskap</a:t>
                      </a:r>
                    </a:p>
                    <a:p>
                      <a:pPr marL="171450" indent="-171450">
                        <a:buFont typeface="Arial" panose="020B0604020202020204" pitchFamily="34" charset="0"/>
                        <a:buChar char="•"/>
                      </a:pPr>
                      <a:r>
                        <a:rPr lang="nb-NO" sz="1100" dirty="0"/>
                        <a:t>Nelly og Hamza</a:t>
                      </a:r>
                    </a:p>
                    <a:p>
                      <a:pPr marL="171450" indent="-171450">
                        <a:buFont typeface="Arial" panose="020B0604020202020204" pitchFamily="34" charset="0"/>
                        <a:buChar char="•"/>
                      </a:pPr>
                      <a:r>
                        <a:rPr lang="nb-NO" sz="1100" dirty="0"/>
                        <a:t>10 små vennebøker</a:t>
                      </a:r>
                    </a:p>
                    <a:p>
                      <a:pPr marL="171450" indent="-171450">
                        <a:buFont typeface="Arial" panose="020B0604020202020204" pitchFamily="34" charset="0"/>
                        <a:buChar char="•"/>
                      </a:pPr>
                      <a:r>
                        <a:rPr lang="nb-NO" sz="1100" dirty="0"/>
                        <a:t>Steg for steg</a:t>
                      </a:r>
                    </a:p>
                    <a:p>
                      <a:pPr marL="171450" indent="-171450">
                        <a:buFont typeface="Arial" panose="020B0604020202020204" pitchFamily="34" charset="0"/>
                        <a:buChar char="•"/>
                      </a:pPr>
                      <a:r>
                        <a:rPr lang="nb-NO" sz="1100" dirty="0"/>
                        <a:t>Påskevandring, besøk i kirka</a:t>
                      </a:r>
                    </a:p>
                    <a:p>
                      <a:pPr marL="171450" indent="-171450">
                        <a:buFont typeface="Arial" panose="020B0604020202020204" pitchFamily="34" charset="0"/>
                        <a:buChar char="•"/>
                      </a:pPr>
                      <a:r>
                        <a:rPr lang="nb-NO" sz="1100" dirty="0"/>
                        <a:t>Snakke om ulike religioner</a:t>
                      </a:r>
                    </a:p>
                    <a:p>
                      <a:pPr marL="171450" indent="-171450">
                        <a:buFont typeface="Arial" panose="020B0604020202020204" pitchFamily="34" charset="0"/>
                        <a:buChar char="•"/>
                      </a:pPr>
                      <a:r>
                        <a:rPr lang="nb-NO" sz="1100" dirty="0"/>
                        <a:t>Fortellinger fra ulike religioner/kulturer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Markere høytider og tradisjoner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Bøker om høytider i ulike kulturer: God </a:t>
                      </a:r>
                      <a:r>
                        <a:rPr lang="nb-NO" sz="1100" dirty="0" err="1"/>
                        <a:t>vesak</a:t>
                      </a:r>
                      <a:r>
                        <a:rPr lang="nb-NO" sz="1100" dirty="0"/>
                        <a:t>! God jul! God ID! God Hanukka og God </a:t>
                      </a:r>
                      <a:r>
                        <a:rPr lang="nb-NO" sz="1100" dirty="0" err="1"/>
                        <a:t>Divali</a:t>
                      </a:r>
                      <a:r>
                        <a:rPr lang="nb-NO" sz="11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Knutemor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Rulle over hverandre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Si fine ord til hverandre</a:t>
                      </a:r>
                    </a:p>
                    <a:p>
                      <a:pPr marL="171450" indent="-171450">
                        <a:buFont typeface="Arial" panose="020B0604020202020204" pitchFamily="34" charset="0"/>
                        <a:buChar char="•"/>
                      </a:pPr>
                      <a:r>
                        <a:rPr lang="nb-NO" sz="1100" dirty="0"/>
                        <a:t>Lære om at vi er forskjellige (utseende, tro osv.)</a:t>
                      </a:r>
                    </a:p>
                    <a:p>
                      <a:pPr marL="171450" indent="-171450">
                        <a:buFont typeface="Arial" panose="020B0604020202020204" pitchFamily="34" charset="0"/>
                        <a:buChar char="•"/>
                      </a:pPr>
                      <a:r>
                        <a:rPr lang="nb-NO" sz="1100" dirty="0"/>
                        <a:t>Alle skal være med</a:t>
                      </a:r>
                    </a:p>
                    <a:p>
                      <a:pPr marL="171450" indent="-171450">
                        <a:buFont typeface="Arial" panose="020B0604020202020204" pitchFamily="34" charset="0"/>
                        <a:buChar char="•"/>
                      </a:pPr>
                      <a:endParaRPr lang="nb-NO" sz="1100" dirty="0"/>
                    </a:p>
                  </a:txBody>
                  <a:tcPr/>
                </a:tc>
                <a:tc>
                  <a:txBody>
                    <a:bodyPr/>
                    <a:lstStyle/>
                    <a:p>
                      <a:pPr marL="171450" indent="-171450">
                        <a:buFont typeface="Arial" panose="020B0604020202020204" pitchFamily="34" charset="0"/>
                        <a:buChar char="•"/>
                      </a:pPr>
                      <a:r>
                        <a:rPr lang="nb-NO" sz="1100" dirty="0"/>
                        <a:t>FN –dag</a:t>
                      </a:r>
                    </a:p>
                    <a:p>
                      <a:pPr marL="171450" indent="-171450">
                        <a:buFont typeface="Arial" panose="020B0604020202020204" pitchFamily="34" charset="0"/>
                        <a:buChar char="•"/>
                      </a:pPr>
                      <a:r>
                        <a:rPr lang="nb-NO" sz="1100" dirty="0"/>
                        <a:t>Vennesamling</a:t>
                      </a:r>
                    </a:p>
                    <a:p>
                      <a:pPr marL="171450" indent="-171450">
                        <a:buFont typeface="Arial" panose="020B0604020202020204" pitchFamily="34" charset="0"/>
                        <a:buChar char="•"/>
                      </a:pPr>
                      <a:r>
                        <a:rPr lang="nb-NO" sz="1100" dirty="0"/>
                        <a:t>Regnbueløven</a:t>
                      </a:r>
                    </a:p>
                    <a:p>
                      <a:pPr marL="171450" indent="-171450">
                        <a:buFont typeface="Arial" panose="020B0604020202020204" pitchFamily="34" charset="0"/>
                        <a:buChar char="•"/>
                      </a:pPr>
                      <a:r>
                        <a:rPr lang="nb-NO" sz="1100" dirty="0"/>
                        <a:t>Konflikthåndtering</a:t>
                      </a:r>
                    </a:p>
                    <a:p>
                      <a:pPr marL="171450" indent="-171450">
                        <a:buFont typeface="Arial" panose="020B0604020202020204" pitchFamily="34" charset="0"/>
                        <a:buChar char="•"/>
                      </a:pPr>
                      <a:r>
                        <a:rPr lang="nb-NO" sz="1100" dirty="0"/>
                        <a:t>Kjennskap til ulike religioner i barnehagen</a:t>
                      </a:r>
                    </a:p>
                    <a:p>
                      <a:pPr marL="171450" indent="-171450">
                        <a:buFont typeface="Arial" panose="020B0604020202020204" pitchFamily="34" charset="0"/>
                        <a:buChar char="•"/>
                      </a:pPr>
                      <a:r>
                        <a:rPr lang="nb-NO" sz="1100" dirty="0"/>
                        <a:t>Etiske regler</a:t>
                      </a:r>
                    </a:p>
                    <a:p>
                      <a:pPr marL="171450" indent="-171450">
                        <a:buFont typeface="Arial" panose="020B0604020202020204" pitchFamily="34" charset="0"/>
                        <a:buChar char="•"/>
                      </a:pPr>
                      <a:r>
                        <a:rPr lang="nb-NO" sz="1100" dirty="0"/>
                        <a:t>Oversette eventyr fra morsmål</a:t>
                      </a:r>
                    </a:p>
                    <a:p>
                      <a:pPr marL="171450" indent="-171450">
                        <a:buFont typeface="Arial" panose="020B0604020202020204" pitchFamily="34" charset="0"/>
                        <a:buChar char="•"/>
                      </a:pPr>
                      <a:r>
                        <a:rPr lang="nb-NO" sz="1100" dirty="0"/>
                        <a:t>Komplimentstol</a:t>
                      </a:r>
                    </a:p>
                    <a:p>
                      <a:pPr marL="171450" indent="-171450">
                        <a:buFont typeface="Arial" panose="020B0604020202020204" pitchFamily="34" charset="0"/>
                        <a:buChar char="•"/>
                      </a:pPr>
                      <a:r>
                        <a:rPr lang="nb-NO" sz="1100" dirty="0"/>
                        <a:t>Lage bildebok om hvem jeg er</a:t>
                      </a:r>
                    </a:p>
                    <a:p>
                      <a:pPr marL="171450" indent="-171450">
                        <a:buFont typeface="Arial" panose="020B0604020202020204" pitchFamily="34" charset="0"/>
                        <a:buChar char="•"/>
                      </a:pPr>
                      <a:r>
                        <a:rPr lang="nb-NO" sz="1100" dirty="0"/>
                        <a:t>Boka Selvhjelp for barn</a:t>
                      </a:r>
                    </a:p>
                    <a:p>
                      <a:pPr marL="171450" indent="-171450">
                        <a:buFont typeface="Arial" panose="020B0604020202020204" pitchFamily="34" charset="0"/>
                        <a:buChar char="•"/>
                      </a:pPr>
                      <a:r>
                        <a:rPr lang="nb-NO" sz="1100" dirty="0"/>
                        <a:t>Rollelek/skuespill om vennskap</a:t>
                      </a:r>
                    </a:p>
                    <a:p>
                      <a:pPr marL="171450" indent="-171450">
                        <a:buFont typeface="Arial" panose="020B0604020202020204" pitchFamily="34" charset="0"/>
                        <a:buChar char="•"/>
                      </a:pPr>
                      <a:r>
                        <a:rPr lang="nb-NO" sz="1100" dirty="0"/>
                        <a:t>Respekt for små krypdyr</a:t>
                      </a:r>
                    </a:p>
                    <a:p>
                      <a:pPr marL="171450" indent="-171450">
                        <a:buFont typeface="Arial" panose="020B0604020202020204" pitchFamily="34" charset="0"/>
                        <a:buChar char="•"/>
                      </a:pPr>
                      <a:r>
                        <a:rPr lang="nb-NO" sz="1100" dirty="0"/>
                        <a:t>Finne ting som lever og ikke lever på tur</a:t>
                      </a:r>
                    </a:p>
                    <a:p>
                      <a:pPr marL="171450" indent="-171450">
                        <a:buFont typeface="Arial" panose="020B0604020202020204" pitchFamily="34" charset="0"/>
                        <a:buChar char="•"/>
                      </a:pPr>
                      <a:r>
                        <a:rPr lang="nb-NO" sz="1100" dirty="0"/>
                        <a:t>Tur til kirka</a:t>
                      </a:r>
                    </a:p>
                    <a:p>
                      <a:pPr marL="171450" indent="-171450">
                        <a:buFont typeface="Arial" panose="020B0604020202020204" pitchFamily="34" charset="0"/>
                        <a:buChar char="•"/>
                      </a:pPr>
                      <a:r>
                        <a:rPr lang="nb-NO" sz="1100" dirty="0"/>
                        <a:t>Filosofiske samtaler</a:t>
                      </a:r>
                    </a:p>
                    <a:p>
                      <a:pPr marL="171450" indent="-171450">
                        <a:buFont typeface="Arial" panose="020B0604020202020204" pitchFamily="34" charset="0"/>
                        <a:buChar char="•"/>
                      </a:pPr>
                      <a:r>
                        <a:rPr lang="nb-NO" sz="1100" dirty="0"/>
                        <a:t>Filosofere over hva som er en god venn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Markere samefolkets dag med tilhørende aktiviteter</a:t>
                      </a:r>
                    </a:p>
                    <a:p>
                      <a:pPr marL="171450" indent="-171450">
                        <a:buFont typeface="Arial" panose="020B0604020202020204" pitchFamily="34" charset="0"/>
                        <a:buChar cha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2531789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517A-EA75-42C3-A151-C91753F3BE5E}"/>
              </a:ext>
            </a:extLst>
          </p:cNvPr>
          <p:cNvSpPr>
            <a:spLocks noGrp="1"/>
          </p:cNvSpPr>
          <p:nvPr>
            <p:ph type="title"/>
          </p:nvPr>
        </p:nvSpPr>
        <p:spPr/>
        <p:txBody>
          <a:bodyPr/>
          <a:lstStyle/>
          <a:p>
            <a:r>
              <a:rPr lang="nb-NO" dirty="0"/>
              <a:t>Fagområde:</a:t>
            </a:r>
            <a:br>
              <a:rPr lang="nb-NO" dirty="0"/>
            </a:br>
            <a:r>
              <a:rPr lang="nb-NO" dirty="0"/>
              <a:t>Nærmiljø og samfunn</a:t>
            </a:r>
          </a:p>
        </p:txBody>
      </p:sp>
    </p:spTree>
    <p:extLst>
      <p:ext uri="{BB962C8B-B14F-4D97-AF65-F5344CB8AC3E}">
        <p14:creationId xmlns:p14="http://schemas.microsoft.com/office/powerpoint/2010/main" val="3800193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Nærmiljø og samfunn						1-2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1905421812"/>
              </p:ext>
            </p:extLst>
          </p:nvPr>
        </p:nvGraphicFramePr>
        <p:xfrm>
          <a:off x="1079501" y="1048512"/>
          <a:ext cx="9942067" cy="3693726"/>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5059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dirty="0"/>
                        <a:t>Barnas medvirkning i barnehagens hverdagsliv legger grunnlaget for videre innsikt i og erfaring med deltakelse i et demokratisk samfunn. Gjennom utforsking, opplevelser og erfaringer skal barnehagen bidra til å gjøre barna kjent med eget nærmiljø, samfunnet og verden. </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1-2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0" indent="0" algn="l">
                        <a:buFont typeface="Arial" panose="020B0604020202020204" pitchFamily="34" charset="0"/>
                        <a:buNone/>
                      </a:pPr>
                      <a:r>
                        <a:rPr lang="nb-NO" sz="1100" dirty="0"/>
                        <a:t>Barna går på tur i nærmiljøet for å bli kjent.</a:t>
                      </a:r>
                    </a:p>
                    <a:p>
                      <a:pPr marL="0" indent="0" algn="l">
                        <a:buFont typeface="Arial" panose="020B0604020202020204" pitchFamily="34" charset="0"/>
                        <a:buNone/>
                      </a:pPr>
                      <a:endParaRPr lang="nb-NO"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kern="1200" dirty="0">
                          <a:solidFill>
                            <a:schemeClr val="dk1"/>
                          </a:solidFill>
                          <a:effectLst/>
                          <a:latin typeface="+mn-lt"/>
                          <a:ea typeface="+mn-ea"/>
                          <a:cs typeface="+mn-cs"/>
                        </a:rPr>
                        <a:t>Barna får en begynnende forståelse for demokrati og samfunn ved å lytte og diskutere i lek. Barna får erfaring med at eget og andres synspunkt og tanker er viktige.</a:t>
                      </a:r>
                      <a:endParaRPr lang="nb-NO" sz="1100" dirty="0"/>
                    </a:p>
                    <a:p>
                      <a:pPr marL="0" indent="0" algn="l">
                        <a:buFont typeface="Arial" panose="020B0604020202020204" pitchFamily="34" charset="0"/>
                        <a:buNone/>
                      </a:pP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Vi går turer i nærmiljøet.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Barna blir sett og lyttet til, og får medvirke i sin egen hverdag.</a:t>
                      </a:r>
                    </a:p>
                    <a:p>
                      <a:pPr marL="171450" indent="-171450" algn="l">
                        <a:buFont typeface="Arial" panose="020B0604020202020204" pitchFamily="34" charset="0"/>
                        <a:buChar char="•"/>
                      </a:pPr>
                      <a:r>
                        <a:rPr lang="nb-NO" sz="1100" dirty="0"/>
                        <a:t>Barna reiser med kollektiv transport.</a:t>
                      </a:r>
                    </a:p>
                    <a:p>
                      <a:pPr marL="171450" indent="-171450" algn="l">
                        <a:buFont typeface="Arial" panose="020B0604020202020204" pitchFamily="34" charset="0"/>
                        <a:buChar char="•"/>
                      </a:pPr>
                      <a:r>
                        <a:rPr lang="nb-NO" sz="1100" dirty="0"/>
                        <a:t>Barna oppmuntres til å medvirke i sin egen hverdag, ved oppmerksomme voksne.</a:t>
                      </a:r>
                    </a:p>
                    <a:p>
                      <a:pPr marL="171450" indent="-171450" algn="l">
                        <a:buFont typeface="Arial" panose="020B0604020202020204" pitchFamily="34" charset="0"/>
                        <a:buChar char="•"/>
                      </a:pPr>
                      <a:r>
                        <a:rPr lang="nb-NO" sz="1100" dirty="0"/>
                        <a:t>Barna får erfaringer med å være Ukas barn: Være med å hente tralle og dekke bord.</a:t>
                      </a:r>
                    </a:p>
                    <a:p>
                      <a:pPr marL="171450" indent="-171450" algn="l">
                        <a:buFont typeface="Arial" panose="020B0604020202020204" pitchFamily="34" charset="0"/>
                        <a:buChar char="•"/>
                      </a:pPr>
                      <a:r>
                        <a:rPr lang="nb-NO" sz="1100" dirty="0"/>
                        <a:t>Familien min.</a:t>
                      </a:r>
                    </a:p>
                  </a:txBody>
                  <a:tcPr/>
                </a:tc>
                <a:tc>
                  <a:txBody>
                    <a:bodyPr/>
                    <a:lstStyle/>
                    <a:p>
                      <a:pPr marL="171450" indent="-171450">
                        <a:buFont typeface="Arial" panose="020B0604020202020204" pitchFamily="34" charset="0"/>
                        <a:buChar char="•"/>
                      </a:pPr>
                      <a:r>
                        <a:rPr lang="nb-NO" sz="1100" dirty="0"/>
                        <a:t>Dagens / ukas barn</a:t>
                      </a:r>
                    </a:p>
                    <a:p>
                      <a:pPr marL="171450" indent="-171450">
                        <a:buFont typeface="Arial" panose="020B0604020202020204" pitchFamily="34" charset="0"/>
                        <a:buChar char="•"/>
                      </a:pPr>
                      <a:r>
                        <a:rPr lang="nb-NO" sz="1100" dirty="0"/>
                        <a:t>Delta i oppgaver som å dekke bord </a:t>
                      </a:r>
                      <a:r>
                        <a:rPr lang="nb-NO" sz="1100" dirty="0" err="1"/>
                        <a:t>o.l</a:t>
                      </a:r>
                      <a:endParaRPr lang="nb-NO" sz="1100" dirty="0"/>
                    </a:p>
                    <a:p>
                      <a:pPr marL="171450" indent="-171450">
                        <a:buFont typeface="Arial" panose="020B0604020202020204" pitchFamily="34" charset="0"/>
                        <a:buChar char="•"/>
                      </a:pPr>
                      <a:r>
                        <a:rPr lang="nb-NO" sz="1100" dirty="0"/>
                        <a:t>Arrangere høstmiddag</a:t>
                      </a:r>
                    </a:p>
                    <a:p>
                      <a:pPr marL="171450" indent="-171450">
                        <a:buFont typeface="Arial" panose="020B0604020202020204" pitchFamily="34" charset="0"/>
                        <a:buChar char="•"/>
                      </a:pPr>
                      <a:r>
                        <a:rPr lang="nb-NO" sz="1100" dirty="0"/>
                        <a:t>Fellessamlinger på tvers av avdelinger</a:t>
                      </a:r>
                    </a:p>
                    <a:p>
                      <a:pPr marL="171450" indent="-171450">
                        <a:buFont typeface="Arial" panose="020B0604020202020204" pitchFamily="34" charset="0"/>
                        <a:buChar char="•"/>
                      </a:pPr>
                      <a:r>
                        <a:rPr lang="nb-NO" sz="1100" dirty="0"/>
                        <a:t>Hjertesamling</a:t>
                      </a:r>
                    </a:p>
                    <a:p>
                      <a:pPr marL="171450" indent="-171450">
                        <a:buFont typeface="Arial" panose="020B0604020202020204" pitchFamily="34" charset="0"/>
                        <a:buChar char="•"/>
                      </a:pPr>
                      <a:r>
                        <a:rPr lang="nb-NO" sz="1100" dirty="0"/>
                        <a:t>Gå turer i nærmiljøet (skole, butikk)</a:t>
                      </a:r>
                    </a:p>
                    <a:p>
                      <a:pPr marL="171450" indent="-171450">
                        <a:buFont typeface="Arial" panose="020B0604020202020204" pitchFamily="34" charset="0"/>
                        <a:buChar char="•"/>
                      </a:pPr>
                      <a:r>
                        <a:rPr lang="nb-NO" sz="1100" dirty="0"/>
                        <a:t>Tur til biblioteket</a:t>
                      </a:r>
                    </a:p>
                    <a:p>
                      <a:pPr marL="171450" indent="-171450">
                        <a:buFont typeface="Arial" panose="020B0604020202020204" pitchFamily="34" charset="0"/>
                        <a:buChar char="•"/>
                      </a:pPr>
                      <a:r>
                        <a:rPr lang="nb-NO" sz="1100" dirty="0"/>
                        <a:t>Se på ulike bilder av tog / bil / lastebil</a:t>
                      </a:r>
                    </a:p>
                  </a:txBody>
                  <a:tcPr/>
                </a:tc>
                <a:tc>
                  <a:txBody>
                    <a:bodyPr/>
                    <a:lstStyle/>
                    <a:p>
                      <a:pPr marL="171450" indent="-171450">
                        <a:buFont typeface="Arial" panose="020B0604020202020204" pitchFamily="34" charset="0"/>
                        <a:buChar char="•"/>
                      </a:pPr>
                      <a:r>
                        <a:rPr lang="nb-NO" sz="1100" dirty="0"/>
                        <a:t>Besøk av ulike kjøretøy</a:t>
                      </a:r>
                    </a:p>
                    <a:p>
                      <a:pPr marL="171450" indent="-171450">
                        <a:buFont typeface="Arial" panose="020B0604020202020204" pitchFamily="34" charset="0"/>
                        <a:buChar char="•"/>
                      </a:pPr>
                      <a:r>
                        <a:rPr lang="nb-NO" sz="1100" dirty="0"/>
                        <a:t>Bruke kart på turer, enkle kart / skattekart med bilder av hvor vi skal på tur</a:t>
                      </a:r>
                    </a:p>
                    <a:p>
                      <a:pPr marL="171450" indent="-171450">
                        <a:buFont typeface="Arial" panose="020B0604020202020204" pitchFamily="34" charset="0"/>
                        <a:buChar char="•"/>
                      </a:pPr>
                      <a:r>
                        <a:rPr lang="nb-NO" sz="1100" dirty="0"/>
                        <a:t>Lage bok/hus av familien med bilder</a:t>
                      </a:r>
                    </a:p>
                    <a:p>
                      <a:pPr marL="171450" indent="-171450">
                        <a:buFont typeface="Arial" panose="020B0604020202020204" pitchFamily="34" charset="0"/>
                        <a:buChar char="•"/>
                      </a:pPr>
                      <a:r>
                        <a:rPr lang="nb-NO" sz="1100" dirty="0"/>
                        <a:t>Bruke sanger om inneholder navnene til barna: Blomster små, Ri, ri på islandshest…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Bruke </a:t>
                      </a:r>
                      <a:r>
                        <a:rPr lang="nb-NO" sz="1100" dirty="0" err="1"/>
                        <a:t>refleksvest</a:t>
                      </a:r>
                      <a:r>
                        <a:rPr lang="nb-NO" sz="1100" dirty="0"/>
                        <a:t> når man er utenfor barnehagens område</a:t>
                      </a:r>
                    </a:p>
                    <a:p>
                      <a:pPr marL="171450" indent="-171450">
                        <a:buFont typeface="Arial" panose="020B0604020202020204" pitchFamily="34" charset="0"/>
                        <a:buChar cha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2126182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Nærmiljø og samfunn						3-4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2657819025"/>
              </p:ext>
            </p:extLst>
          </p:nvPr>
        </p:nvGraphicFramePr>
        <p:xfrm>
          <a:off x="1079501" y="1048512"/>
          <a:ext cx="9942067" cy="384439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5059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dirty="0"/>
                        <a:t>Barnas medvirkning i barnehagens hverdagsliv legger grunnlaget for videre innsikt i og erfaring med deltakelse i et demokratisk samfunn. Gjennom utforsking, opplevelser og erfaringer skal barnehagen bidra til å gjøre barna kjent med eget nærmiljø, samfunnet og verden. </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3-4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går på hjemmebesøk.</a:t>
                      </a:r>
                    </a:p>
                    <a:p>
                      <a:pPr marL="171450" indent="-171450" algn="l">
                        <a:buFont typeface="Arial" panose="020B0604020202020204" pitchFamily="34" charset="0"/>
                        <a:buChar char="•"/>
                      </a:pPr>
                      <a:r>
                        <a:rPr lang="nb-NO" sz="1100" dirty="0"/>
                        <a:t>Barna drar på bibliotek - og museumsturer.</a:t>
                      </a:r>
                    </a:p>
                    <a:p>
                      <a:pPr marL="171450" indent="-171450" algn="l">
                        <a:buFont typeface="Arial" panose="020B0604020202020204" pitchFamily="34" charset="0"/>
                        <a:buChar char="•"/>
                      </a:pPr>
                      <a:r>
                        <a:rPr lang="nb-NO" sz="1100" dirty="0"/>
                        <a:t>Barna får medvirke i egen hverdag ved at ønsker ift. tema, lek og innhold. Idéer blir løftet opp av aktivt lyttende voksne.</a:t>
                      </a:r>
                    </a:p>
                    <a:p>
                      <a:pPr marL="171450" indent="-171450" algn="l">
                        <a:buFont typeface="Arial" panose="020B0604020202020204" pitchFamily="34" charset="0"/>
                        <a:buChar char="•"/>
                      </a:pPr>
                      <a:r>
                        <a:rPr lang="nb-NO" sz="1100" dirty="0"/>
                        <a:t>Barna danner en bevissthet rundt at vi er en del av et fellesskap.</a:t>
                      </a:r>
                    </a:p>
                    <a:p>
                      <a:pPr marL="171450" indent="-171450" algn="l">
                        <a:buFont typeface="Arial" panose="020B0604020202020204" pitchFamily="34" charset="0"/>
                        <a:buChar char="•"/>
                      </a:pPr>
                      <a:r>
                        <a:rPr lang="nb-NO" sz="1100" dirty="0"/>
                        <a:t>Barna deltar i lekegrupper med barn i samme alder.</a:t>
                      </a:r>
                    </a:p>
                    <a:p>
                      <a:pPr marL="171450" indent="-171450" algn="l">
                        <a:buFont typeface="Arial" panose="020B0604020202020204" pitchFamily="34" charset="0"/>
                        <a:buChar char="•"/>
                      </a:pPr>
                      <a:r>
                        <a:rPr lang="nb-NO" sz="1100" dirty="0"/>
                        <a:t>Barna får erfaringer med solidariske handlinger.</a:t>
                      </a:r>
                    </a:p>
                    <a:p>
                      <a:pPr marL="171450" indent="-171450" algn="l">
                        <a:buFont typeface="Arial" panose="020B0604020202020204" pitchFamily="34" charset="0"/>
                        <a:buChar char="•"/>
                      </a:pPr>
                      <a:r>
                        <a:rPr lang="nb-NO" sz="1100" dirty="0"/>
                        <a:t>Blir kjent med ulike tradisjoner, levesett og familieformer .</a:t>
                      </a:r>
                    </a:p>
                    <a:p>
                      <a:pPr marL="171450" indent="-171450" algn="l">
                        <a:buFont typeface="Arial" panose="020B0604020202020204" pitchFamily="34" charset="0"/>
                        <a:buChar char="•"/>
                      </a:pPr>
                      <a:r>
                        <a:rPr lang="nb-NO" sz="1100" dirty="0"/>
                        <a:t>Kjennskap til minoritetsgrupper.</a:t>
                      </a:r>
                    </a:p>
                  </a:txBody>
                  <a:tcPr/>
                </a:tc>
                <a:tc>
                  <a:txBody>
                    <a:bodyPr/>
                    <a:lstStyle/>
                    <a:p>
                      <a:pPr marL="171450" indent="-171450">
                        <a:buFont typeface="Arial" panose="020B0604020202020204" pitchFamily="34" charset="0"/>
                        <a:buChar char="•"/>
                      </a:pPr>
                      <a:r>
                        <a:rPr lang="nb-NO" sz="1100" dirty="0"/>
                        <a:t>Dagens / ukas barn</a:t>
                      </a:r>
                    </a:p>
                    <a:p>
                      <a:pPr marL="171450" indent="-171450">
                        <a:buFont typeface="Arial" panose="020B0604020202020204" pitchFamily="34" charset="0"/>
                        <a:buChar char="•"/>
                      </a:pPr>
                      <a:r>
                        <a:rPr lang="nb-NO" sz="1100" dirty="0"/>
                        <a:t>Lekegrupper</a:t>
                      </a:r>
                    </a:p>
                    <a:p>
                      <a:pPr marL="171450" indent="-171450">
                        <a:buFont typeface="Arial" panose="020B0604020202020204" pitchFamily="34" charset="0"/>
                        <a:buChar char="•"/>
                      </a:pPr>
                      <a:r>
                        <a:rPr lang="nb-NO" sz="1100" dirty="0"/>
                        <a:t>Ta ansvar for de yngre</a:t>
                      </a:r>
                    </a:p>
                    <a:p>
                      <a:pPr marL="171450" indent="-171450">
                        <a:buFont typeface="Arial" panose="020B0604020202020204" pitchFamily="34" charset="0"/>
                        <a:buChar char="•"/>
                      </a:pPr>
                      <a:r>
                        <a:rPr lang="nb-NO" sz="1100" dirty="0" err="1"/>
                        <a:t>Lesevenn</a:t>
                      </a:r>
                      <a:r>
                        <a:rPr lang="nb-NO" sz="1100" dirty="0"/>
                        <a:t> (pensjonister som leser for barna)</a:t>
                      </a:r>
                    </a:p>
                    <a:p>
                      <a:pPr marL="171450" indent="-171450">
                        <a:buFont typeface="Arial" panose="020B0604020202020204" pitchFamily="34" charset="0"/>
                        <a:buChar char="•"/>
                      </a:pPr>
                      <a:r>
                        <a:rPr lang="nb-NO" sz="1100" dirty="0"/>
                        <a:t>Barnas rettigheter (Skuespill, sanggruppe, rollelek, bruk av konkreter)</a:t>
                      </a:r>
                    </a:p>
                    <a:p>
                      <a:pPr marL="171450" indent="-171450">
                        <a:buFont typeface="Arial" panose="020B0604020202020204" pitchFamily="34" charset="0"/>
                        <a:buChar char="•"/>
                      </a:pPr>
                      <a:r>
                        <a:rPr lang="nb-NO" sz="1100" dirty="0"/>
                        <a:t>Hjertesamling</a:t>
                      </a:r>
                    </a:p>
                    <a:p>
                      <a:pPr marL="171450" indent="-171450">
                        <a:buFont typeface="Arial" panose="020B0604020202020204" pitchFamily="34" charset="0"/>
                        <a:buChar char="•"/>
                      </a:pPr>
                      <a:r>
                        <a:rPr lang="nb-NO" sz="1100" dirty="0"/>
                        <a:t>Lage oversikt over Lørenskog med bilde av hvor den enkelte bor</a:t>
                      </a:r>
                    </a:p>
                    <a:p>
                      <a:pPr marL="171450" indent="-171450">
                        <a:buFont typeface="Arial" panose="020B0604020202020204" pitchFamily="34" charset="0"/>
                        <a:buChar char="•"/>
                      </a:pPr>
                      <a:r>
                        <a:rPr lang="nb-NO" sz="1100" dirty="0"/>
                        <a:t>Turer i nærområdet: Tog, buss, skole, butikk, bibliotek, frisør, tannlege, bensinstasjon</a:t>
                      </a:r>
                    </a:p>
                    <a:p>
                      <a:pPr marL="171450" indent="-171450">
                        <a:buFont typeface="Arial" panose="020B0604020202020204" pitchFamily="34" charset="0"/>
                        <a:buChar char="•"/>
                      </a:pPr>
                      <a:r>
                        <a:rPr lang="nb-NO" sz="1100" dirty="0"/>
                        <a:t>Barnehagen som samfunnsinstitusjon: Hvem jobber her, hvem bestemmer, hva gjør vi?</a:t>
                      </a:r>
                    </a:p>
                  </a:txBody>
                  <a:tcPr/>
                </a:tc>
                <a:tc>
                  <a:txBody>
                    <a:bodyPr/>
                    <a:lstStyle/>
                    <a:p>
                      <a:pPr marL="171450" indent="-171450">
                        <a:buFont typeface="Arial" panose="020B0604020202020204" pitchFamily="34" charset="0"/>
                        <a:buChar char="•"/>
                      </a:pPr>
                      <a:r>
                        <a:rPr lang="nb-NO" sz="1100" dirty="0"/>
                        <a:t>Norge som samfunn: Hvem bestemmer, hva er demokrati?</a:t>
                      </a:r>
                    </a:p>
                    <a:p>
                      <a:pPr marL="171450" indent="-171450">
                        <a:buFont typeface="Arial" panose="020B0604020202020204" pitchFamily="34" charset="0"/>
                        <a:buChar char="•"/>
                      </a:pPr>
                      <a:r>
                        <a:rPr lang="nb-NO" sz="1100" dirty="0"/>
                        <a:t>Bilder av nærområdet med på tur/skattejakt</a:t>
                      </a:r>
                    </a:p>
                    <a:p>
                      <a:pPr marL="171450" indent="-171450">
                        <a:buFont typeface="Arial" panose="020B0604020202020204" pitchFamily="34" charset="0"/>
                        <a:buChar char="•"/>
                      </a:pPr>
                      <a:r>
                        <a:rPr lang="nb-NO" sz="1100" dirty="0"/>
                        <a:t>Begynnende forståelse av trafikkregler: hjelm, refleks, gå over veien</a:t>
                      </a:r>
                    </a:p>
                    <a:p>
                      <a:pPr marL="171450" indent="-171450">
                        <a:buFont typeface="Arial" panose="020B0604020202020204" pitchFamily="34" charset="0"/>
                        <a:buChar char="•"/>
                      </a:pPr>
                      <a:r>
                        <a:rPr lang="nb-NO" sz="1100" dirty="0"/>
                        <a:t>Bruke etternavn, navn på søsken </a:t>
                      </a:r>
                      <a:r>
                        <a:rPr lang="nb-NO" sz="1100" dirty="0" err="1"/>
                        <a:t>o.l</a:t>
                      </a:r>
                      <a:r>
                        <a:rPr lang="nb-NO" sz="1100" dirty="0"/>
                        <a:t> i samlinger og samtaler</a:t>
                      </a:r>
                    </a:p>
                    <a:p>
                      <a:pPr marL="171450" indent="-171450">
                        <a:buFont typeface="Arial" panose="020B0604020202020204" pitchFamily="34" charset="0"/>
                        <a:buChar char="•"/>
                      </a:pPr>
                      <a:r>
                        <a:rPr lang="nb-NO" sz="1100" dirty="0"/>
                        <a:t>Lage digital fortelling om familien min</a:t>
                      </a:r>
                    </a:p>
                    <a:p>
                      <a:pPr marL="171450" indent="-171450">
                        <a:buFont typeface="Arial" panose="020B0604020202020204" pitchFamily="34" charset="0"/>
                        <a:buChar char="•"/>
                      </a:pPr>
                      <a:r>
                        <a:rPr lang="nb-NO" sz="1100" dirty="0"/>
                        <a:t>Bruke «Min familie»</a:t>
                      </a:r>
                    </a:p>
                    <a:p>
                      <a:pPr marL="171450" indent="-171450">
                        <a:buFont typeface="Arial" panose="020B0604020202020204" pitchFamily="34" charset="0"/>
                        <a:buChar char="•"/>
                      </a:pPr>
                      <a:r>
                        <a:rPr lang="nb-NO" sz="1100" dirty="0"/>
                        <a:t>Hjemmebesøk</a:t>
                      </a:r>
                    </a:p>
                    <a:p>
                      <a:pPr marL="171450" indent="-171450">
                        <a:buFont typeface="Arial" panose="020B0604020202020204" pitchFamily="34" charset="0"/>
                        <a:buChar char="•"/>
                      </a:pPr>
                      <a:r>
                        <a:rPr lang="nb-NO" sz="1100" dirty="0"/>
                        <a:t>Kjennskap til ulike nasjonaliteter i barnegruppa</a:t>
                      </a:r>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138009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Nærmiljø og samfunn						5-6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3087144105"/>
              </p:ext>
            </p:extLst>
          </p:nvPr>
        </p:nvGraphicFramePr>
        <p:xfrm>
          <a:off x="1079501" y="1048512"/>
          <a:ext cx="9942067" cy="384439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5059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1" dirty="0"/>
                        <a:t>Barnas medvirkning i barnehagens hverdagsliv legger grunnlaget for videre innsikt i og erfaring med deltakelse i et demokratisk samfunn. Gjennom utforsking, opplevelser og erfaringer skal barnehagen bidra til å gjøre barna kjent med eget nærmiljø, samfunnet og verden. </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5-6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får opplæring i trafikkregler.</a:t>
                      </a:r>
                    </a:p>
                    <a:p>
                      <a:pPr marL="171450" indent="-171450" algn="l">
                        <a:buFont typeface="Arial" panose="020B0604020202020204" pitchFamily="34" charset="0"/>
                        <a:buChar char="•"/>
                      </a:pPr>
                      <a:r>
                        <a:rPr lang="nb-NO" sz="1100" dirty="0"/>
                        <a:t>Barna får en begynnende forståelse av hvordan man bruker kart.</a:t>
                      </a:r>
                    </a:p>
                    <a:p>
                      <a:pPr marL="171450" indent="-171450" algn="l">
                        <a:buFont typeface="Arial" panose="020B0604020202020204" pitchFamily="34" charset="0"/>
                        <a:buChar char="•"/>
                      </a:pPr>
                      <a:r>
                        <a:rPr lang="nb-NO" sz="1100" dirty="0"/>
                        <a:t>Barns medvirkning: De ansatte lytter oppmerksomt når barna uttrykker ønsker og behov, og oppmuntrer barnas initiativ.</a:t>
                      </a:r>
                    </a:p>
                    <a:p>
                      <a:pPr marL="171450" indent="-171450" algn="l">
                        <a:buFont typeface="Arial" panose="020B0604020202020204" pitchFamily="34" charset="0"/>
                        <a:buChar char="•"/>
                      </a:pPr>
                      <a:r>
                        <a:rPr lang="nb-NO" sz="1100" dirty="0"/>
                        <a:t>Barnesamtaler.</a:t>
                      </a:r>
                    </a:p>
                    <a:p>
                      <a:pPr marL="171450" indent="-171450" algn="l">
                        <a:buFont typeface="Arial" panose="020B0604020202020204" pitchFamily="34" charset="0"/>
                        <a:buChar char="•"/>
                      </a:pPr>
                      <a:r>
                        <a:rPr lang="nb-NO" sz="1100" dirty="0"/>
                        <a:t>Barna får mer ansvar som ordensbarn; Dekke bord, hygiene og orden.</a:t>
                      </a:r>
                    </a:p>
                    <a:p>
                      <a:pPr marL="171450" indent="-171450" algn="l">
                        <a:buFont typeface="Arial" panose="020B0604020202020204" pitchFamily="34" charset="0"/>
                        <a:buChar char="•"/>
                      </a:pPr>
                      <a:r>
                        <a:rPr lang="nb-NO" sz="1100" dirty="0"/>
                        <a:t>Barna er med i naturgruppa; aktiviteter sammen med jevnaldrende, nye utfordringer siste år i barnehagen.</a:t>
                      </a:r>
                    </a:p>
                    <a:p>
                      <a:pPr marL="171450" indent="-171450" algn="l">
                        <a:buFont typeface="Arial" panose="020B0604020202020204" pitchFamily="34" charset="0"/>
                        <a:buChar char="•"/>
                      </a:pPr>
                      <a:r>
                        <a:rPr lang="nb-NO" sz="1100" dirty="0"/>
                        <a:t>Barna får kjennskap til samisk kultur og historie.</a:t>
                      </a:r>
                    </a:p>
                    <a:p>
                      <a:pPr marL="171450" indent="-171450" algn="l">
                        <a:buFont typeface="Arial" panose="020B0604020202020204" pitchFamily="34" charset="0"/>
                        <a:buChar char="•"/>
                      </a:pPr>
                      <a:r>
                        <a:rPr lang="nb-NO" sz="1100" dirty="0"/>
                        <a:t>Blir kjent med lokalhistorie og lokale tradisjoner.</a:t>
                      </a:r>
                    </a:p>
                  </a:txBody>
                  <a:tcPr/>
                </a:tc>
                <a:tc>
                  <a:txBody>
                    <a:bodyPr/>
                    <a:lstStyle/>
                    <a:p>
                      <a:pPr marL="171450" indent="-171450">
                        <a:buFont typeface="Arial" panose="020B0604020202020204" pitchFamily="34" charset="0"/>
                        <a:buChar char="•"/>
                      </a:pPr>
                      <a:r>
                        <a:rPr lang="nb-NO" sz="1100" dirty="0"/>
                        <a:t>Lage digital fortelling om seg selv og </a:t>
                      </a:r>
                      <a:r>
                        <a:rPr lang="nb-NO" sz="1100" dirty="0" err="1"/>
                        <a:t>f.eks</a:t>
                      </a:r>
                      <a:r>
                        <a:rPr lang="nb-NO" sz="1100" dirty="0"/>
                        <a:t> turer</a:t>
                      </a:r>
                    </a:p>
                    <a:p>
                      <a:pPr marL="171450" indent="-171450">
                        <a:buFont typeface="Arial" panose="020B0604020202020204" pitchFamily="34" charset="0"/>
                        <a:buChar char="•"/>
                      </a:pPr>
                      <a:r>
                        <a:rPr lang="nb-NO" sz="1100" dirty="0"/>
                        <a:t>Ta barna med på planlegging</a:t>
                      </a:r>
                    </a:p>
                    <a:p>
                      <a:pPr marL="171450" indent="-171450">
                        <a:buFont typeface="Arial" panose="020B0604020202020204" pitchFamily="34" charset="0"/>
                        <a:buChar char="•"/>
                      </a:pPr>
                      <a:r>
                        <a:rPr lang="nb-NO" sz="1100" dirty="0"/>
                        <a:t>Fotballturnering</a:t>
                      </a:r>
                    </a:p>
                    <a:p>
                      <a:pPr marL="171450" indent="-171450">
                        <a:buFont typeface="Arial" panose="020B0604020202020204" pitchFamily="34" charset="0"/>
                        <a:buChar char="•"/>
                      </a:pPr>
                      <a:r>
                        <a:rPr lang="nb-NO" sz="1100" dirty="0"/>
                        <a:t>Barnas blomsterdag</a:t>
                      </a:r>
                    </a:p>
                    <a:p>
                      <a:pPr marL="171450" indent="-171450">
                        <a:buFont typeface="Arial" panose="020B0604020202020204" pitchFamily="34" charset="0"/>
                        <a:buChar char="•"/>
                      </a:pPr>
                      <a:r>
                        <a:rPr lang="nb-NO" sz="1100" dirty="0"/>
                        <a:t>Sykkeldag</a:t>
                      </a:r>
                    </a:p>
                    <a:p>
                      <a:pPr marL="171450" indent="-171450">
                        <a:buFont typeface="Arial" panose="020B0604020202020204" pitchFamily="34" charset="0"/>
                        <a:buChar char="•"/>
                      </a:pPr>
                      <a:r>
                        <a:rPr lang="nb-NO" sz="1100" dirty="0"/>
                        <a:t>Hjertesamling</a:t>
                      </a:r>
                    </a:p>
                    <a:p>
                      <a:pPr marL="171450" indent="-171450">
                        <a:buFont typeface="Arial" panose="020B0604020202020204" pitchFamily="34" charset="0"/>
                        <a:buChar char="•"/>
                      </a:pPr>
                      <a:r>
                        <a:rPr lang="nb-NO" sz="1100" dirty="0"/>
                        <a:t>Medvirke i artikkel i Romerikes Blad, Mitt Lørenskog</a:t>
                      </a:r>
                    </a:p>
                    <a:p>
                      <a:pPr marL="171450" indent="-171450">
                        <a:buFont typeface="Arial" panose="020B0604020202020204" pitchFamily="34" charset="0"/>
                        <a:buChar char="•"/>
                      </a:pPr>
                      <a:r>
                        <a:rPr lang="nb-NO" sz="1100" dirty="0"/>
                        <a:t>Turer i nærområdet: Tog, buss, skole, butikk, bibliotek, frisør, tannlege, bensinstasjon</a:t>
                      </a:r>
                    </a:p>
                    <a:p>
                      <a:pPr marL="171450" indent="-171450">
                        <a:buFont typeface="Arial" panose="020B0604020202020204" pitchFamily="34" charset="0"/>
                        <a:buChar char="•"/>
                      </a:pPr>
                      <a:r>
                        <a:rPr lang="nb-NO" sz="1100" dirty="0"/>
                        <a:t>Lære Lørenskogsangen</a:t>
                      </a:r>
                    </a:p>
                    <a:p>
                      <a:pPr marL="171450" indent="-171450">
                        <a:buFont typeface="Arial" panose="020B0604020202020204" pitchFamily="34" charset="0"/>
                        <a:buChar char="•"/>
                      </a:pPr>
                      <a:r>
                        <a:rPr lang="nb-NO" sz="1100" dirty="0"/>
                        <a:t>Norge som samfunn: Hvem bestemmer, hva </a:t>
                      </a:r>
                      <a:r>
                        <a:rPr lang="nb-NO" sz="1100"/>
                        <a:t>er demokrati?, </a:t>
                      </a:r>
                      <a:r>
                        <a:rPr lang="nb-NO" sz="1100" dirty="0"/>
                        <a:t>leke valg</a:t>
                      </a:r>
                    </a:p>
                    <a:p>
                      <a:pPr marL="171450" indent="-171450">
                        <a:buFont typeface="Arial" panose="020B0604020202020204" pitchFamily="34" charset="0"/>
                        <a:buChar char="•"/>
                      </a:pPr>
                      <a:r>
                        <a:rPr lang="nb-NO" sz="1100" dirty="0"/>
                        <a:t>Lørenskog historielag</a:t>
                      </a:r>
                    </a:p>
                  </a:txBody>
                  <a:tcPr/>
                </a:tc>
                <a:tc>
                  <a:txBody>
                    <a:bodyPr/>
                    <a:lstStyle/>
                    <a:p>
                      <a:pPr marL="171450" indent="-171450">
                        <a:buFont typeface="Arial" panose="020B0604020202020204" pitchFamily="34" charset="0"/>
                        <a:buChar char="•"/>
                      </a:pPr>
                      <a:r>
                        <a:rPr lang="nb-NO" sz="1100" dirty="0"/>
                        <a:t>Gå tur med kart over nærområdet / Lørenskog</a:t>
                      </a:r>
                    </a:p>
                    <a:p>
                      <a:pPr marL="171450" indent="-171450">
                        <a:buFont typeface="Arial" panose="020B0604020202020204" pitchFamily="34" charset="0"/>
                        <a:buChar char="•"/>
                      </a:pPr>
                      <a:r>
                        <a:rPr lang="nb-NO" sz="1100" dirty="0"/>
                        <a:t>Tegne eget kart</a:t>
                      </a:r>
                    </a:p>
                    <a:p>
                      <a:pPr marL="171450" indent="-171450">
                        <a:buFont typeface="Arial" panose="020B0604020202020204" pitchFamily="34" charset="0"/>
                        <a:buChar char="•"/>
                      </a:pPr>
                      <a:r>
                        <a:rPr lang="nb-NO" sz="1100" dirty="0"/>
                        <a:t>Lage oversikt over Lørenskog og hvor den enkelte bor</a:t>
                      </a:r>
                    </a:p>
                    <a:p>
                      <a:pPr marL="171450" indent="-171450">
                        <a:buFont typeface="Arial" panose="020B0604020202020204" pitchFamily="34" charset="0"/>
                        <a:buChar char="•"/>
                      </a:pPr>
                      <a:r>
                        <a:rPr lang="nb-NO" sz="1100" dirty="0"/>
                        <a:t>Bruk av skilt og andre trafikale symboler i formelle og uformelle aktiviteter</a:t>
                      </a:r>
                    </a:p>
                    <a:p>
                      <a:pPr marL="171450" indent="-171450">
                        <a:buFont typeface="Arial" panose="020B0604020202020204" pitchFamily="34" charset="0"/>
                        <a:buChar char="•"/>
                      </a:pPr>
                      <a:r>
                        <a:rPr lang="nb-NO" sz="1100" dirty="0"/>
                        <a:t>Enkel orienteringsløype</a:t>
                      </a:r>
                    </a:p>
                    <a:p>
                      <a:pPr marL="171450" indent="-171450">
                        <a:buFont typeface="Arial" panose="020B0604020202020204" pitchFamily="34" charset="0"/>
                        <a:buChar char="•"/>
                      </a:pPr>
                      <a:r>
                        <a:rPr lang="nb-NO" sz="1100" dirty="0"/>
                        <a:t>Bruke etternavn, navn på søsken (og lignende) i samlinger</a:t>
                      </a:r>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55628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F4D8535-2FCF-4EDF-9E51-3A2A9E8DDE7C}"/>
              </a:ext>
            </a:extLst>
          </p:cNvPr>
          <p:cNvSpPr>
            <a:spLocks noGrp="1"/>
          </p:cNvSpPr>
          <p:nvPr>
            <p:ph type="title"/>
          </p:nvPr>
        </p:nvSpPr>
        <p:spPr>
          <a:xfrm>
            <a:off x="1079501" y="491295"/>
            <a:ext cx="10515599" cy="557217"/>
          </a:xfrm>
        </p:spPr>
        <p:txBody>
          <a:bodyPr>
            <a:normAutofit/>
          </a:bodyPr>
          <a:lstStyle/>
          <a:p>
            <a:r>
              <a:rPr lang="nb-NO" sz="2800" dirty="0"/>
              <a:t>Kommunikasjon, språk og tekst                         1-2 år</a:t>
            </a:r>
          </a:p>
        </p:txBody>
      </p:sp>
      <p:graphicFrame>
        <p:nvGraphicFramePr>
          <p:cNvPr id="5" name="Plassholder for innhold 4">
            <a:extLst>
              <a:ext uri="{FF2B5EF4-FFF2-40B4-BE49-F238E27FC236}">
                <a16:creationId xmlns:a16="http://schemas.microsoft.com/office/drawing/2014/main" id="{3C632CF9-E526-4C0C-BE67-339E9F45766F}"/>
              </a:ext>
            </a:extLst>
          </p:cNvPr>
          <p:cNvGraphicFramePr>
            <a:graphicFrameLocks/>
          </p:cNvGraphicFramePr>
          <p:nvPr>
            <p:extLst>
              <p:ext uri="{D42A27DB-BD31-4B8C-83A1-F6EECF244321}">
                <p14:modId xmlns:p14="http://schemas.microsoft.com/office/powerpoint/2010/main" val="4138632279"/>
              </p:ext>
            </p:extLst>
          </p:nvPr>
        </p:nvGraphicFramePr>
        <p:xfrm>
          <a:off x="1079501" y="1048512"/>
          <a:ext cx="9887202" cy="4729480"/>
        </p:xfrm>
        <a:graphic>
          <a:graphicData uri="http://schemas.openxmlformats.org/drawingml/2006/table">
            <a:tbl>
              <a:tblPr firstRow="1" bandRow="1">
                <a:tableStyleId>{5C22544A-7EE6-4342-B048-85BDC9FD1C3A}</a:tableStyleId>
              </a:tblPr>
              <a:tblGrid>
                <a:gridCol w="4297171">
                  <a:extLst>
                    <a:ext uri="{9D8B030D-6E8A-4147-A177-3AD203B41FA5}">
                      <a16:colId xmlns:a16="http://schemas.microsoft.com/office/drawing/2014/main" val="2433446477"/>
                    </a:ext>
                  </a:extLst>
                </a:gridCol>
                <a:gridCol w="2596896">
                  <a:extLst>
                    <a:ext uri="{9D8B030D-6E8A-4147-A177-3AD203B41FA5}">
                      <a16:colId xmlns:a16="http://schemas.microsoft.com/office/drawing/2014/main" val="141925511"/>
                    </a:ext>
                  </a:extLst>
                </a:gridCol>
                <a:gridCol w="2993135">
                  <a:extLst>
                    <a:ext uri="{9D8B030D-6E8A-4147-A177-3AD203B41FA5}">
                      <a16:colId xmlns:a16="http://schemas.microsoft.com/office/drawing/2014/main" val="1264898468"/>
                    </a:ext>
                  </a:extLst>
                </a:gridCol>
              </a:tblGrid>
              <a:tr h="370840">
                <a:tc gridSpan="3">
                  <a:txBody>
                    <a:bodyPr/>
                    <a:lstStyle/>
                    <a:p>
                      <a:r>
                        <a:rPr lang="nb-NO" sz="1300" b="0" i="1" dirty="0"/>
                        <a:t>Gjennom arbeid med fagområdet skal barnehagen bidra til at barna får utforske og utvikle sin språkforståelse, språkkompetanse og et mangfold av kommunikasjonsformer. </a:t>
                      </a:r>
                    </a:p>
                    <a:p>
                      <a:r>
                        <a:rPr lang="nb-NO" sz="1300" b="0" i="1" dirty="0"/>
                        <a:t>I barnehagen skal barna møte ulike språk, språkformer og dialekter gjennom rim, regler, sanger, litteratur og tekster fra samtid og fortid. Barnehagen skal bidra til at barn leker med språk, symboler og tekst og stimulere til språklig nysgjerrighet, bevissthet og utvikling.</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Prosessmål og fokus 1-2 år</a:t>
                      </a:r>
                    </a:p>
                  </a:txBody>
                  <a:tcPr anchor="ct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t>Forslag til konkrete aktiviteter:</a:t>
                      </a:r>
                    </a:p>
                  </a:txBody>
                  <a:tcPr anchor="ctr"/>
                </a:tc>
                <a:tc hMerge="1">
                  <a:txBody>
                    <a:bodyPr/>
                    <a:lstStyle/>
                    <a:p>
                      <a:endParaRPr lang="nb-NO" sz="1200" b="1" dirty="0"/>
                    </a:p>
                  </a:txBody>
                  <a:tcPr anchor="ctr"/>
                </a:tc>
                <a:extLst>
                  <a:ext uri="{0D108BD9-81ED-4DB2-BD59-A6C34878D82A}">
                    <a16:rowId xmlns:a16="http://schemas.microsoft.com/office/drawing/2014/main" val="13088233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Barna skal møte et variert språkmiljø og få erfaring med å uttrykke sine følelser, tanker, meninger og erfaringer på ulike måter.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Barna skal møte et mangfold av eventyr, fortellinger, rim, rytme og sanger.</a:t>
                      </a:r>
                    </a:p>
                    <a:p>
                      <a:pPr marL="171450" indent="-171450">
                        <a:buFont typeface="Arial" panose="020B0604020202020204" pitchFamily="34" charset="0"/>
                        <a:buChar char="•"/>
                      </a:pPr>
                      <a:endParaRPr lang="nb-NO" sz="1100" dirty="0"/>
                    </a:p>
                    <a:p>
                      <a:pPr marL="171450" indent="-171450">
                        <a:buFont typeface="Arial" panose="020B0604020202020204" pitchFamily="34" charset="0"/>
                        <a:buChar char="•"/>
                      </a:pPr>
                      <a:r>
                        <a:rPr lang="nb-NO" sz="1100" dirty="0"/>
                        <a:t>Barna skal møte tilstedeværende voksne som setter ord på omgivelsene rundt oss.</a:t>
                      </a:r>
                    </a:p>
                    <a:p>
                      <a:pPr marL="171450" indent="-171450">
                        <a:buFont typeface="Arial" panose="020B0604020202020204" pitchFamily="34" charset="0"/>
                        <a:buChar char="•"/>
                      </a:pPr>
                      <a:r>
                        <a:rPr lang="nb-NO" sz="1100" dirty="0"/>
                        <a:t>Vi bruker eventyr aktivt i vårt språkarbeid gjennom dagen.</a:t>
                      </a:r>
                    </a:p>
                    <a:p>
                      <a:pPr marL="171450" indent="-171450">
                        <a:buFont typeface="Arial" panose="020B0604020202020204" pitchFamily="34" charset="0"/>
                        <a:buChar char="•"/>
                      </a:pPr>
                      <a:r>
                        <a:rPr lang="nb-NO" sz="1100" dirty="0"/>
                        <a:t>Vi bruker språket aktivt i hverdagssituasjoner.</a:t>
                      </a:r>
                    </a:p>
                    <a:p>
                      <a:pPr marL="171450" indent="-171450">
                        <a:buFont typeface="Arial" panose="020B0604020202020204" pitchFamily="34" charset="0"/>
                        <a:buChar char="•"/>
                      </a:pPr>
                      <a:r>
                        <a:rPr lang="nb-NO" sz="1100" dirty="0"/>
                        <a:t>Barna har tilgang til bøker og de ansatte er tilgjengelige for å lese med barna.</a:t>
                      </a:r>
                    </a:p>
                    <a:p>
                      <a:pPr marL="171450" indent="-171450">
                        <a:buFont typeface="Arial" panose="020B0604020202020204" pitchFamily="34" charset="0"/>
                        <a:buChar char="•"/>
                      </a:pPr>
                      <a:r>
                        <a:rPr lang="nb-NO" sz="1100" dirty="0"/>
                        <a:t>Vi sikrer at alle barn blir lest for gjennom organiserte lesestunder.</a:t>
                      </a:r>
                    </a:p>
                    <a:p>
                      <a:pPr marL="171450" indent="-171450">
                        <a:buFont typeface="Arial" panose="020B0604020202020204" pitchFamily="34" charset="0"/>
                        <a:buChar char="•"/>
                      </a:pPr>
                      <a:r>
                        <a:rPr lang="nb-NO" sz="1100" dirty="0"/>
                        <a:t>De ansatte utvider samtalene med barna, lytter til barna og lar barna snakke. De ansatte hjelper barna til å finne de ordene de trenger.</a:t>
                      </a:r>
                    </a:p>
                    <a:p>
                      <a:pPr marL="171450" indent="-171450">
                        <a:buFont typeface="Arial" panose="020B0604020202020204" pitchFamily="34" charset="0"/>
                        <a:buChar char="•"/>
                      </a:pPr>
                      <a:r>
                        <a:rPr lang="nb-NO" sz="1100" dirty="0"/>
                        <a:t>De ansatte bruker et variert repertoar av sanger, rim og regler.</a:t>
                      </a:r>
                    </a:p>
                    <a:p>
                      <a:pPr marL="0" indent="0">
                        <a:buFont typeface="Arial" panose="020B0604020202020204" pitchFamily="34" charset="0"/>
                        <a:buNone/>
                      </a:pPr>
                      <a:endParaRPr lang="nb-NO" sz="1100" dirty="0"/>
                    </a:p>
                  </a:txBody>
                  <a:tcPr/>
                </a:tc>
                <a:tc>
                  <a:txBody>
                    <a:bodyPr/>
                    <a:lstStyle/>
                    <a:p>
                      <a:pPr marL="171450" indent="-171450" algn="l">
                        <a:buFont typeface="Arial" panose="020B0604020202020204" pitchFamily="34" charset="0"/>
                        <a:buChar char="•"/>
                      </a:pPr>
                      <a:r>
                        <a:rPr lang="nb-NO" sz="1100" dirty="0"/>
                        <a:t>Lytte og vente på tur</a:t>
                      </a:r>
                    </a:p>
                    <a:p>
                      <a:pPr marL="171450" indent="-171450" algn="l">
                        <a:buFont typeface="Arial" panose="020B0604020202020204" pitchFamily="34" charset="0"/>
                        <a:buChar char="•"/>
                      </a:pPr>
                      <a:r>
                        <a:rPr lang="nb-NO" sz="1100" dirty="0"/>
                        <a:t>Vrimlebok</a:t>
                      </a:r>
                    </a:p>
                    <a:p>
                      <a:pPr marL="171450" indent="-171450" algn="l">
                        <a:buFont typeface="Arial" panose="020B0604020202020204" pitchFamily="34" charset="0"/>
                        <a:buChar char="•"/>
                      </a:pPr>
                      <a:r>
                        <a:rPr lang="nb-NO" sz="1100" dirty="0"/>
                        <a:t>Lesegrupper </a:t>
                      </a:r>
                    </a:p>
                    <a:p>
                      <a:pPr marL="171450" indent="-171450" algn="l">
                        <a:buFont typeface="Arial" panose="020B0604020202020204" pitchFamily="34" charset="0"/>
                        <a:buChar char="•"/>
                      </a:pPr>
                      <a:r>
                        <a:rPr lang="nb-NO" sz="1100" dirty="0"/>
                        <a:t>Enkle puslespill </a:t>
                      </a:r>
                    </a:p>
                    <a:p>
                      <a:pPr marL="171450" indent="-171450" algn="l">
                        <a:buFont typeface="Arial" panose="020B0604020202020204" pitchFamily="34" charset="0"/>
                        <a:buChar char="•"/>
                      </a:pPr>
                      <a:r>
                        <a:rPr lang="nb-NO" sz="1100" dirty="0"/>
                        <a:t>Bruke konkreter</a:t>
                      </a:r>
                    </a:p>
                    <a:p>
                      <a:pPr marL="171450" indent="-171450" algn="l">
                        <a:buFont typeface="Arial" panose="020B0604020202020204" pitchFamily="34" charset="0"/>
                        <a:buChar char="•"/>
                      </a:pPr>
                      <a:r>
                        <a:rPr lang="nb-NO" sz="1100" dirty="0"/>
                        <a:t>Sangleker med turtaking</a:t>
                      </a:r>
                    </a:p>
                    <a:p>
                      <a:pPr marL="171450" indent="-171450" algn="l">
                        <a:buFont typeface="Arial" panose="020B0604020202020204" pitchFamily="34" charset="0"/>
                        <a:buChar char="•"/>
                      </a:pPr>
                      <a:r>
                        <a:rPr lang="nb-NO" sz="1100" dirty="0"/>
                        <a:t>Bildebøker</a:t>
                      </a:r>
                    </a:p>
                    <a:p>
                      <a:pPr marL="171450" indent="-171450" algn="l">
                        <a:buFont typeface="Arial" panose="020B0604020202020204" pitchFamily="34" charset="0"/>
                        <a:buChar char="•"/>
                      </a:pPr>
                      <a:r>
                        <a:rPr lang="nb-NO" sz="1100" dirty="0"/>
                        <a:t>Bruke ord og begreper bevisst i hverdagen</a:t>
                      </a:r>
                    </a:p>
                    <a:p>
                      <a:pPr marL="171450" indent="-171450" algn="l">
                        <a:buFont typeface="Arial" panose="020B0604020202020204" pitchFamily="34" charset="0"/>
                        <a:buChar char="•"/>
                      </a:pPr>
                      <a:r>
                        <a:rPr lang="nb-NO" sz="1100" dirty="0"/>
                        <a:t>Språksamlinger</a:t>
                      </a:r>
                    </a:p>
                    <a:p>
                      <a:pPr marL="171450" indent="-171450" algn="l">
                        <a:buFont typeface="Arial" panose="020B0604020202020204" pitchFamily="34" charset="0"/>
                        <a:buChar char="•"/>
                      </a:pPr>
                      <a:r>
                        <a:rPr lang="nb-NO" sz="1100" dirty="0"/>
                        <a:t>Språkposer</a:t>
                      </a:r>
                    </a:p>
                    <a:p>
                      <a:pPr marL="171450" indent="-171450" algn="l">
                        <a:buFont typeface="Arial" panose="020B0604020202020204" pitchFamily="34" charset="0"/>
                        <a:buChar char="•"/>
                      </a:pPr>
                      <a:r>
                        <a:rPr lang="nb-NO" sz="1100" dirty="0"/>
                        <a:t>Synge sanger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txBody>
                  <a:tcPr/>
                </a:tc>
                <a:tc>
                  <a:txBody>
                    <a:bodyPr/>
                    <a:lstStyle/>
                    <a:p>
                      <a:pPr marL="171450" indent="-171450" algn="l">
                        <a:buFont typeface="Arial" panose="020B0604020202020204" pitchFamily="34" charset="0"/>
                        <a:buChar char="•"/>
                      </a:pPr>
                      <a:r>
                        <a:rPr lang="nb-NO" sz="1100" dirty="0"/>
                        <a:t>Rim og regler</a:t>
                      </a:r>
                    </a:p>
                    <a:p>
                      <a:pPr marL="171450" indent="-171450" algn="l">
                        <a:buFont typeface="Arial" panose="020B0604020202020204" pitchFamily="34" charset="0"/>
                        <a:buChar char="•"/>
                      </a:pPr>
                      <a:r>
                        <a:rPr lang="nb-NO" sz="1100" dirty="0"/>
                        <a:t>Bytte ut bøker jevnlig</a:t>
                      </a:r>
                    </a:p>
                    <a:p>
                      <a:pPr marL="171450" indent="-171450" algn="l">
                        <a:buFont typeface="Arial" panose="020B0604020202020204" pitchFamily="34" charset="0"/>
                        <a:buChar char="•"/>
                      </a:pPr>
                      <a:r>
                        <a:rPr lang="nb-NO" sz="1100" dirty="0"/>
                        <a:t>Puslespill og Lotto</a:t>
                      </a:r>
                    </a:p>
                    <a:p>
                      <a:pPr marL="171450" indent="-171450" algn="l">
                        <a:buFont typeface="Arial" panose="020B0604020202020204" pitchFamily="34" charset="0"/>
                        <a:buChar char="•"/>
                      </a:pPr>
                      <a:r>
                        <a:rPr lang="nb-NO" sz="1100" dirty="0"/>
                        <a:t>Sanger med bilder</a:t>
                      </a:r>
                    </a:p>
                    <a:p>
                      <a:pPr marL="171450" indent="-171450" algn="l">
                        <a:buFont typeface="Arial" panose="020B0604020202020204" pitchFamily="34" charset="0"/>
                        <a:buChar char="•"/>
                      </a:pPr>
                      <a:r>
                        <a:rPr lang="nb-NO" sz="1100" dirty="0"/>
                        <a:t>Kjenne igjen egen bokstav</a:t>
                      </a:r>
                    </a:p>
                    <a:p>
                      <a:pPr marL="171450" indent="-171450" algn="l">
                        <a:buFont typeface="Arial" panose="020B0604020202020204" pitchFamily="34" charset="0"/>
                        <a:buChar char="•"/>
                      </a:pPr>
                      <a:r>
                        <a:rPr lang="nb-NO" sz="1100" dirty="0"/>
                        <a:t>Øve munnmotorikk</a:t>
                      </a:r>
                    </a:p>
                    <a:p>
                      <a:pPr marL="171450" indent="-171450" algn="l">
                        <a:buFont typeface="Arial" panose="020B0604020202020204" pitchFamily="34" charset="0"/>
                        <a:buChar char="•"/>
                      </a:pPr>
                      <a:r>
                        <a:rPr lang="nb-NO" sz="1100" dirty="0"/>
                        <a:t>Dramatisere</a:t>
                      </a:r>
                    </a:p>
                    <a:p>
                      <a:pPr marL="171450" indent="-171450" algn="l">
                        <a:buFont typeface="Arial" panose="020B0604020202020204" pitchFamily="34" charset="0"/>
                        <a:buChar char="•"/>
                      </a:pPr>
                      <a:r>
                        <a:rPr lang="nb-NO" sz="1100" dirty="0"/>
                        <a:t>Bilder av barna med navn på</a:t>
                      </a:r>
                    </a:p>
                    <a:p>
                      <a:pPr marL="171450" indent="-171450" algn="l">
                        <a:buFont typeface="Arial" panose="020B0604020202020204" pitchFamily="34" charset="0"/>
                        <a:buChar char="•"/>
                      </a:pPr>
                      <a:r>
                        <a:rPr lang="nb-NO" sz="1100" dirty="0"/>
                        <a:t>Henge opp rim og regler</a:t>
                      </a:r>
                    </a:p>
                    <a:p>
                      <a:pPr marL="171450" indent="-171450" algn="l">
                        <a:buFont typeface="Arial" panose="020B0604020202020204" pitchFamily="34" charset="0"/>
                        <a:buChar char="•"/>
                      </a:pPr>
                      <a:r>
                        <a:rPr lang="nb-NO" sz="1100" dirty="0"/>
                        <a:t>Faste sanger/regler til faste aktiviteter</a:t>
                      </a:r>
                    </a:p>
                    <a:p>
                      <a:pPr marL="171450" indent="-171450" algn="l">
                        <a:buFont typeface="Arial" panose="020B0604020202020204" pitchFamily="34" charset="0"/>
                        <a:buChar char="•"/>
                      </a:pPr>
                      <a:r>
                        <a:rPr lang="nb-NO" sz="1100" dirty="0"/>
                        <a:t>Kjenne igjen navnet sitt</a:t>
                      </a:r>
                    </a:p>
                    <a:p>
                      <a:pPr marL="171450" indent="-171450" algn="l">
                        <a:buFont typeface="Arial" panose="020B0604020202020204" pitchFamily="34" charset="0"/>
                        <a:buChar char="•"/>
                      </a:pPr>
                      <a:r>
                        <a:rPr lang="nb-NO" sz="1100" dirty="0"/>
                        <a:t>Klappe stavelser i navn </a:t>
                      </a:r>
                    </a:p>
                    <a:p>
                      <a:pPr marL="171450" indent="-171450" algn="l">
                        <a:buFont typeface="Arial" panose="020B0604020202020204" pitchFamily="34" charset="0"/>
                        <a:buChar char="•"/>
                      </a:pPr>
                      <a:r>
                        <a:rPr lang="nb-NO" sz="1100" dirty="0"/>
                        <a:t>Villkatten</a:t>
                      </a:r>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249627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Kommunikasjon, språk og tekst				3-4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2129253165"/>
              </p:ext>
            </p:extLst>
          </p:nvPr>
        </p:nvGraphicFramePr>
        <p:xfrm>
          <a:off x="1079501" y="1048512"/>
          <a:ext cx="9942067" cy="483240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1158690">
                <a:tc gridSpan="3">
                  <a:txBody>
                    <a:bodyPr/>
                    <a:lstStyle/>
                    <a:p>
                      <a:r>
                        <a:rPr lang="nb-NO" sz="1300" b="0" i="1" dirty="0"/>
                        <a:t>Gjennom arbeid med fagområdet skal barnehagen bidra til at barna får utforske og utvikle sin språkforståelse, språkkompetanse og et mangfold av kommunikasjonsformer. </a:t>
                      </a:r>
                    </a:p>
                    <a:p>
                      <a:r>
                        <a:rPr lang="nb-NO" sz="1300" b="0" i="1" dirty="0"/>
                        <a:t>I barnehagen skal barna møte ulike språk, språkformer og dialekter gjennom rim, regler, sanger, litteratur og tekster fra samtid og fortid. Barnehagen skal bidra til at barn leker med språk, symboler og tekst og stimulere til språklig nysgjerrighet, bevissthet og utvikling.</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3-4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lgn="l">
                        <a:buFont typeface="Arial" panose="020B0604020202020204" pitchFamily="34" charset="0"/>
                        <a:buChar char="•"/>
                      </a:pPr>
                      <a:r>
                        <a:rPr lang="nb-NO" sz="1100" dirty="0"/>
                        <a:t>Barna blir lest for og fortalt eventyr.</a:t>
                      </a:r>
                    </a:p>
                    <a:p>
                      <a:pPr marL="171450" indent="-171450" algn="l">
                        <a:buFont typeface="Arial" panose="020B0604020202020204" pitchFamily="34" charset="0"/>
                        <a:buChar char="•"/>
                      </a:pPr>
                      <a:r>
                        <a:rPr lang="nb-NO" sz="1100" dirty="0"/>
                        <a:t>Barna lytter til lyder og rytmer i språket.</a:t>
                      </a:r>
                    </a:p>
                    <a:p>
                      <a:pPr marL="171450" indent="-171450" algn="l">
                        <a:buFont typeface="Arial" panose="020B0604020202020204" pitchFamily="34" charset="0"/>
                        <a:buChar char="•"/>
                      </a:pPr>
                      <a:r>
                        <a:rPr lang="nb-NO" sz="1100" dirty="0"/>
                        <a:t>Barna oppmuntres til å tulle med språket.</a:t>
                      </a:r>
                    </a:p>
                    <a:p>
                      <a:pPr marL="171450" indent="-171450" algn="l">
                        <a:buFont typeface="Arial" panose="020B0604020202020204" pitchFamily="34" charset="0"/>
                        <a:buChar char="•"/>
                      </a:pPr>
                      <a:r>
                        <a:rPr lang="nb-NO" sz="1100" dirty="0"/>
                        <a:t>Barna får kjennskap til tallsiffer og bokstaver.</a:t>
                      </a:r>
                    </a:p>
                    <a:p>
                      <a:pPr marL="171450" indent="-171450" algn="l">
                        <a:buFont typeface="Arial" panose="020B0604020202020204" pitchFamily="34" charset="0"/>
                        <a:buChar char="•"/>
                      </a:pPr>
                      <a:r>
                        <a:rPr lang="nb-NO" sz="1100" dirty="0"/>
                        <a:t>Barna har gode samtalepartnere i de voksne, og det legges til rette for strukturerte barnesamtaler om innhold i hverdagen.</a:t>
                      </a:r>
                    </a:p>
                    <a:p>
                      <a:pPr marL="171450" indent="-171450" algn="l">
                        <a:buFont typeface="Arial" panose="020B0604020202020204" pitchFamily="34" charset="0"/>
                        <a:buChar char="•"/>
                      </a:pPr>
                      <a:r>
                        <a:rPr lang="nb-NO" sz="1100" dirty="0"/>
                        <a:t>Barna lærer enkle sanger, og rim og regler.</a:t>
                      </a:r>
                    </a:p>
                    <a:p>
                      <a:pPr marL="171450" indent="-171450" algn="l">
                        <a:buFont typeface="Arial" panose="020B0604020202020204" pitchFamily="34" charset="0"/>
                        <a:buChar char="•"/>
                      </a:pPr>
                      <a:r>
                        <a:rPr lang="nb-NO" sz="1100" dirty="0"/>
                        <a:t>Barnas forventes å kunne lytte og vente på tur.</a:t>
                      </a:r>
                    </a:p>
                    <a:p>
                      <a:pPr marL="171450" indent="-171450" algn="l">
                        <a:buFont typeface="Arial" panose="020B0604020202020204" pitchFamily="34" charset="0"/>
                        <a:buChar char="•"/>
                      </a:pPr>
                      <a:r>
                        <a:rPr lang="nb-NO" sz="1100" dirty="0"/>
                        <a:t>Barna oppmuntres til å sette ord på følelser.</a:t>
                      </a:r>
                    </a:p>
                    <a:p>
                      <a:pPr marL="171450" indent="-171450" algn="l">
                        <a:buFont typeface="Arial" panose="020B0604020202020204" pitchFamily="34" charset="0"/>
                        <a:buChar char="•"/>
                      </a:pPr>
                      <a:r>
                        <a:rPr lang="nb-NO" sz="1100" dirty="0"/>
                        <a:t>Barna oppfordres til å </a:t>
                      </a:r>
                      <a:r>
                        <a:rPr lang="nb-NO" sz="1100" dirty="0" err="1"/>
                        <a:t>lekeskrive</a:t>
                      </a:r>
                      <a:r>
                        <a:rPr lang="nb-NO" sz="1100" dirty="0"/>
                        <a:t>.</a:t>
                      </a:r>
                    </a:p>
                    <a:p>
                      <a:pPr marL="0" indent="0" algn="l">
                        <a:buFont typeface="Arial" panose="020B0604020202020204" pitchFamily="34" charset="0"/>
                        <a:buNone/>
                      </a:pPr>
                      <a:endParaRPr lang="nb-NO" sz="1100" dirty="0"/>
                    </a:p>
                  </a:txBody>
                  <a:tcPr/>
                </a:tc>
                <a:tc>
                  <a:txBody>
                    <a:bodyPr/>
                    <a:lstStyle/>
                    <a:p>
                      <a:pPr marL="171450" indent="-171450">
                        <a:buFont typeface="Arial" panose="020B0604020202020204" pitchFamily="34" charset="0"/>
                        <a:buChar char="•"/>
                      </a:pPr>
                      <a:r>
                        <a:rPr lang="nb-NO" sz="1100" dirty="0"/>
                        <a:t>Bruke biblioteket</a:t>
                      </a:r>
                    </a:p>
                    <a:p>
                      <a:pPr marL="171450" indent="-171450">
                        <a:buFont typeface="Arial" panose="020B0604020202020204" pitchFamily="34" charset="0"/>
                        <a:buChar char="•"/>
                      </a:pPr>
                      <a:r>
                        <a:rPr lang="nb-NO" sz="1100" dirty="0"/>
                        <a:t>Lydbøker</a:t>
                      </a:r>
                    </a:p>
                    <a:p>
                      <a:pPr marL="171450" indent="-171450">
                        <a:buFont typeface="Arial" panose="020B0604020202020204" pitchFamily="34" charset="0"/>
                        <a:buChar char="•"/>
                      </a:pPr>
                      <a:r>
                        <a:rPr lang="nb-NO" sz="1100" dirty="0"/>
                        <a:t>Lage fortellinger digitalt og på papir</a:t>
                      </a:r>
                    </a:p>
                    <a:p>
                      <a:pPr marL="171450" indent="-171450">
                        <a:buFont typeface="Arial" panose="020B0604020202020204" pitchFamily="34" charset="0"/>
                        <a:buChar char="•"/>
                      </a:pPr>
                      <a:r>
                        <a:rPr lang="nb-NO" sz="1100" dirty="0"/>
                        <a:t>Eventyrboks</a:t>
                      </a:r>
                    </a:p>
                    <a:p>
                      <a:pPr marL="171450" indent="-171450">
                        <a:buFont typeface="Arial" panose="020B0604020202020204" pitchFamily="34" charset="0"/>
                        <a:buChar char="•"/>
                      </a:pPr>
                      <a:r>
                        <a:rPr lang="nb-NO" sz="1100" dirty="0"/>
                        <a:t>Mimeleker</a:t>
                      </a:r>
                    </a:p>
                    <a:p>
                      <a:pPr marL="171450" indent="-171450">
                        <a:buFont typeface="Arial" panose="020B0604020202020204" pitchFamily="34" charset="0"/>
                        <a:buChar char="•"/>
                      </a:pPr>
                      <a:r>
                        <a:rPr lang="nb-NO" sz="1100" dirty="0"/>
                        <a:t>Kle seg ut</a:t>
                      </a:r>
                    </a:p>
                    <a:p>
                      <a:pPr marL="171450" indent="-171450">
                        <a:buFont typeface="Arial" panose="020B0604020202020204" pitchFamily="34" charset="0"/>
                        <a:buChar char="•"/>
                      </a:pPr>
                      <a:r>
                        <a:rPr lang="nb-NO" sz="1100" dirty="0"/>
                        <a:t>Dramatisere eventyr</a:t>
                      </a:r>
                    </a:p>
                    <a:p>
                      <a:pPr marL="171450" indent="-171450">
                        <a:buFont typeface="Arial" panose="020B0604020202020204" pitchFamily="34" charset="0"/>
                        <a:buChar char="•"/>
                      </a:pPr>
                      <a:r>
                        <a:rPr lang="nb-NO" sz="1100" dirty="0"/>
                        <a:t>Bruke kroppen til å uttrykke seg</a:t>
                      </a:r>
                    </a:p>
                    <a:p>
                      <a:pPr marL="171450" indent="-171450">
                        <a:buFont typeface="Arial" panose="020B0604020202020204" pitchFamily="34" charset="0"/>
                        <a:buChar char="•"/>
                      </a:pPr>
                      <a:r>
                        <a:rPr lang="nb-NO" sz="1100" dirty="0"/>
                        <a:t>Lesegrupper</a:t>
                      </a:r>
                    </a:p>
                    <a:p>
                      <a:pPr marL="171450" indent="-171450">
                        <a:buFont typeface="Arial" panose="020B0604020202020204" pitchFamily="34" charset="0"/>
                        <a:buChar char="•"/>
                      </a:pPr>
                      <a:r>
                        <a:rPr lang="nb-NO" sz="1100" dirty="0"/>
                        <a:t>Alfabetsangen</a:t>
                      </a:r>
                    </a:p>
                    <a:p>
                      <a:pPr marL="171450" indent="-171450">
                        <a:buFont typeface="Arial" panose="020B0604020202020204" pitchFamily="34" charset="0"/>
                        <a:buChar char="•"/>
                      </a:pPr>
                      <a:r>
                        <a:rPr lang="nb-NO" sz="1100" dirty="0"/>
                        <a:t>Rimelotto</a:t>
                      </a:r>
                    </a:p>
                    <a:p>
                      <a:pPr marL="171450" indent="-171450">
                        <a:buFont typeface="Arial" panose="020B0604020202020204" pitchFamily="34" charset="0"/>
                        <a:buChar char="•"/>
                      </a:pPr>
                      <a:r>
                        <a:rPr lang="nb-NO" sz="1100" dirty="0"/>
                        <a:t>Følelsesbilder / kort</a:t>
                      </a:r>
                    </a:p>
                    <a:p>
                      <a:pPr marL="171450" indent="-171450">
                        <a:buFont typeface="Arial" panose="020B0604020202020204" pitchFamily="34" charset="0"/>
                        <a:buChar char="•"/>
                      </a:pPr>
                      <a:r>
                        <a:rPr lang="nb-NO" sz="1100" dirty="0"/>
                        <a:t>Følge oppskrift når vi baker</a:t>
                      </a:r>
                    </a:p>
                    <a:p>
                      <a:pPr marL="171450" indent="-171450">
                        <a:buFont typeface="Arial" panose="020B0604020202020204" pitchFamily="34" charset="0"/>
                        <a:buChar char="•"/>
                      </a:pPr>
                      <a:r>
                        <a:rPr lang="nb-NO" sz="1100" dirty="0"/>
                        <a:t>Leke med stavelser</a:t>
                      </a:r>
                    </a:p>
                    <a:p>
                      <a:pPr marL="171450" indent="-171450">
                        <a:buFont typeface="Arial" panose="020B0604020202020204" pitchFamily="34" charset="0"/>
                        <a:buChar char="•"/>
                      </a:pPr>
                      <a:r>
                        <a:rPr lang="nb-NO" sz="1100" dirty="0"/>
                        <a:t>Tulle med språket</a:t>
                      </a:r>
                    </a:p>
                    <a:p>
                      <a:pPr marL="171450" indent="-171450">
                        <a:buFont typeface="Arial" panose="020B0604020202020204" pitchFamily="34" charset="0"/>
                        <a:buChar char="•"/>
                      </a:pPr>
                      <a:r>
                        <a:rPr lang="nb-NO" sz="1100" dirty="0"/>
                        <a:t>Rime med navn og ord i dagligsituasjoner</a:t>
                      </a:r>
                    </a:p>
                    <a:p>
                      <a:pPr marL="171450" indent="-171450">
                        <a:buFont typeface="Arial" panose="020B0604020202020204" pitchFamily="34" charset="0"/>
                        <a:buChar char="•"/>
                      </a:pPr>
                      <a:endParaRPr lang="nb-NO" sz="1100" dirty="0"/>
                    </a:p>
                    <a:p>
                      <a:pPr marL="171450" indent="-171450">
                        <a:buFont typeface="Arial" panose="020B0604020202020204" pitchFamily="34" charset="0"/>
                        <a:buChar char="•"/>
                      </a:pPr>
                      <a:endParaRPr lang="nb-NO" sz="11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Tall- og språksprell</a:t>
                      </a:r>
                    </a:p>
                    <a:p>
                      <a:pPr marL="171450" indent="-171450">
                        <a:buFont typeface="Arial" panose="020B0604020202020204" pitchFamily="34" charset="0"/>
                        <a:buChar char="•"/>
                      </a:pPr>
                      <a:r>
                        <a:rPr lang="nb-NO" sz="1100" dirty="0"/>
                        <a:t>Gå på bokstavjakt</a:t>
                      </a:r>
                    </a:p>
                    <a:p>
                      <a:pPr marL="171450" indent="-171450">
                        <a:buFont typeface="Arial" panose="020B0604020202020204" pitchFamily="34" charset="0"/>
                        <a:buChar char="•"/>
                      </a:pPr>
                      <a:r>
                        <a:rPr lang="nb-NO" sz="1100" dirty="0" err="1"/>
                        <a:t>Føleboks</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Bruk av </a:t>
                      </a:r>
                      <a:r>
                        <a:rPr lang="nb-NO" sz="1100" dirty="0" err="1"/>
                        <a:t>iPad</a:t>
                      </a:r>
                      <a:r>
                        <a:rPr lang="nb-NO" sz="1100" dirty="0"/>
                        <a:t> (ordlek, </a:t>
                      </a:r>
                      <a:r>
                        <a:rPr lang="nb-NO" sz="1100" dirty="0" err="1"/>
                        <a:t>salaby</a:t>
                      </a:r>
                      <a:r>
                        <a:rPr lang="nb-NO" sz="1100" dirty="0"/>
                        <a:t>, my memo, </a:t>
                      </a:r>
                      <a:r>
                        <a:rPr lang="nb-NO" sz="1100" dirty="0" err="1"/>
                        <a:t>Puppet</a:t>
                      </a:r>
                      <a:r>
                        <a:rPr lang="nb-NO" sz="1100" dirty="0"/>
                        <a:t> pals og </a:t>
                      </a:r>
                      <a:r>
                        <a:rPr lang="nb-NO" sz="1100" dirty="0" err="1"/>
                        <a:t>Bookcreator</a:t>
                      </a:r>
                      <a:r>
                        <a:rPr lang="nb-NO" sz="1100" dirty="0"/>
                        <a:t>)</a:t>
                      </a:r>
                    </a:p>
                    <a:p>
                      <a:pPr marL="171450" indent="-171450">
                        <a:buFont typeface="Arial" panose="020B0604020202020204" pitchFamily="34" charset="0"/>
                        <a:buChar char="•"/>
                      </a:pPr>
                      <a:r>
                        <a:rPr lang="nb-NO" sz="1100" dirty="0"/>
                        <a:t>Rollelek om skole</a:t>
                      </a:r>
                    </a:p>
                    <a:p>
                      <a:pPr marL="171450" indent="-171450">
                        <a:buFont typeface="Arial" panose="020B0604020202020204" pitchFamily="34" charset="0"/>
                        <a:buChar char="•"/>
                      </a:pPr>
                      <a:r>
                        <a:rPr lang="nb-NO" sz="1100" dirty="0"/>
                        <a:t>Gåter og vitser</a:t>
                      </a:r>
                    </a:p>
                    <a:p>
                      <a:pPr marL="171450" indent="-171450">
                        <a:buFont typeface="Arial" panose="020B0604020202020204" pitchFamily="34" charset="0"/>
                        <a:buChar char="•"/>
                      </a:pPr>
                      <a:r>
                        <a:rPr lang="nb-NO" sz="1100" dirty="0"/>
                        <a:t>Fokus på stavelser i navn, klappe</a:t>
                      </a:r>
                    </a:p>
                    <a:p>
                      <a:pPr marL="171450" indent="-171450">
                        <a:buFont typeface="Arial" panose="020B0604020202020204" pitchFamily="34" charset="0"/>
                        <a:buChar char="•"/>
                      </a:pPr>
                      <a:r>
                        <a:rPr lang="nb-NO" sz="1100" dirty="0"/>
                        <a:t>Kjenne igjen og skrive navnet sitt</a:t>
                      </a:r>
                    </a:p>
                    <a:p>
                      <a:pPr marL="171450" indent="-171450">
                        <a:buFont typeface="Arial" panose="020B0604020202020204" pitchFamily="34" charset="0"/>
                        <a:buChar char="•"/>
                      </a:pPr>
                      <a:r>
                        <a:rPr lang="nb-NO" sz="1100" dirty="0"/>
                        <a:t>Kims lek </a:t>
                      </a:r>
                    </a:p>
                    <a:p>
                      <a:pPr marL="171450" indent="-171450">
                        <a:buFont typeface="Arial" panose="020B0604020202020204" pitchFamily="34" charset="0"/>
                        <a:buChar char="•"/>
                      </a:pPr>
                      <a:r>
                        <a:rPr lang="nb-NO" sz="1100" dirty="0"/>
                        <a:t>Spille spill </a:t>
                      </a:r>
                    </a:p>
                    <a:p>
                      <a:pPr marL="171450" indent="-171450">
                        <a:buFont typeface="Arial" panose="020B0604020202020204" pitchFamily="34" charset="0"/>
                        <a:buChar char="•"/>
                      </a:pPr>
                      <a:r>
                        <a:rPr lang="nb-NO" sz="1100" dirty="0"/>
                        <a:t>Eventyr</a:t>
                      </a:r>
                    </a:p>
                    <a:p>
                      <a:pPr marL="171450" indent="-171450">
                        <a:buFont typeface="Arial" panose="020B0604020202020204" pitchFamily="34" charset="0"/>
                        <a:buChar char="•"/>
                      </a:pPr>
                      <a:r>
                        <a:rPr lang="nb-NO" sz="1100" dirty="0"/>
                        <a:t>Gjenfortelling, ansatte skriver ned</a:t>
                      </a:r>
                    </a:p>
                    <a:p>
                      <a:pPr marL="171450" indent="-171450">
                        <a:buFont typeface="Arial" panose="020B0604020202020204" pitchFamily="34" charset="0"/>
                        <a:buChar char="•"/>
                      </a:pPr>
                      <a:r>
                        <a:rPr lang="nb-NO" sz="1100" dirty="0"/>
                        <a:t>Laminere bokstaver</a:t>
                      </a:r>
                    </a:p>
                    <a:p>
                      <a:pPr marL="171450" indent="-171450">
                        <a:buFont typeface="Arial" panose="020B0604020202020204" pitchFamily="34" charset="0"/>
                        <a:buChar char="•"/>
                      </a:pPr>
                      <a:r>
                        <a:rPr lang="nb-NO" sz="1100" dirty="0"/>
                        <a:t>Lese enkle bøker uten bilder</a:t>
                      </a:r>
                    </a:p>
                    <a:p>
                      <a:pPr marL="171450" indent="-171450">
                        <a:buFont typeface="Arial" panose="020B0604020202020204" pitchFamily="34" charset="0"/>
                        <a:buChar char="•"/>
                      </a:pPr>
                      <a:r>
                        <a:rPr lang="nb-NO" sz="1100" dirty="0"/>
                        <a:t>Spille Villkatten</a:t>
                      </a:r>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174616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Kommunikasjon, språk og tekst				5-6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784242923"/>
              </p:ext>
            </p:extLst>
          </p:nvPr>
        </p:nvGraphicFramePr>
        <p:xfrm>
          <a:off x="1079500" y="1048512"/>
          <a:ext cx="9942067" cy="4346448"/>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1158690">
                <a:tc gridSpan="3">
                  <a:txBody>
                    <a:bodyPr/>
                    <a:lstStyle/>
                    <a:p>
                      <a:r>
                        <a:rPr lang="nb-NO" sz="1300" b="0" i="1" dirty="0"/>
                        <a:t>Gjennom arbeid med fagområdet skal barnehagen bidra til at barna får utforske og utvikle sin språkforståelse, språkkompetanse og et mangfold av kommunikasjonsformer. </a:t>
                      </a:r>
                    </a:p>
                    <a:p>
                      <a:r>
                        <a:rPr lang="nb-NO" sz="1300" b="0" i="1" dirty="0"/>
                        <a:t>I barnehagen skal barna møte ulike språk, språkformer og dialekter gjennom rim, regler, sanger, litteratur og tekster fra samtid og fortid. Barnehagen skal bidra til at barn leker med språk, symboler og tekst og stimulere til språklig nysgjerrighet, bevissthet og utvikling.</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5-6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buFont typeface="Arial" panose="020B0604020202020204" pitchFamily="34" charset="0"/>
                        <a:buChar char="•"/>
                      </a:pPr>
                      <a:r>
                        <a:rPr lang="nb-NO" sz="1100" dirty="0"/>
                        <a:t>Barna blir lest for og fortalt mer avanserte eventyr og lengre bøker.</a:t>
                      </a:r>
                    </a:p>
                    <a:p>
                      <a:pPr marL="171450" indent="-171450">
                        <a:buFont typeface="Arial" panose="020B0604020202020204" pitchFamily="34" charset="0"/>
                        <a:buChar char="•"/>
                      </a:pPr>
                      <a:r>
                        <a:rPr lang="nb-NO" sz="1100" dirty="0"/>
                        <a:t>Barna får dikte sine egne historier.</a:t>
                      </a:r>
                    </a:p>
                    <a:p>
                      <a:pPr marL="171450" indent="-171450">
                        <a:buFont typeface="Arial" panose="020B0604020202020204" pitchFamily="34" charset="0"/>
                        <a:buChar char="•"/>
                      </a:pPr>
                      <a:r>
                        <a:rPr lang="nb-NO" sz="1100" dirty="0"/>
                        <a:t>Barna får erfaringer med tall, bokstaver og grunnleggende begreper.</a:t>
                      </a:r>
                    </a:p>
                    <a:p>
                      <a:pPr marL="171450" indent="-171450">
                        <a:buFont typeface="Arial" panose="020B0604020202020204" pitchFamily="34" charset="0"/>
                        <a:buChar char="•"/>
                      </a:pPr>
                      <a:r>
                        <a:rPr lang="nb-NO" sz="1100" dirty="0"/>
                        <a:t>Skrive navnet sitt.</a:t>
                      </a:r>
                    </a:p>
                    <a:p>
                      <a:pPr marL="171450" indent="-171450">
                        <a:buFont typeface="Arial" panose="020B0604020202020204" pitchFamily="34" charset="0"/>
                        <a:buChar char="•"/>
                      </a:pPr>
                      <a:r>
                        <a:rPr lang="nb-NO" sz="1100" dirty="0"/>
                        <a:t>Barna får kjennskap til alfabetet.</a:t>
                      </a:r>
                    </a:p>
                    <a:p>
                      <a:pPr marL="171450" indent="-171450">
                        <a:buFont typeface="Arial" panose="020B0604020202020204" pitchFamily="34" charset="0"/>
                        <a:buChar char="•"/>
                      </a:pPr>
                      <a:r>
                        <a:rPr lang="nb-NO" sz="1100" dirty="0"/>
                        <a:t>Barna blir oppfordret til å tørre og ta ordet i en gruppe.</a:t>
                      </a:r>
                    </a:p>
                    <a:p>
                      <a:pPr marL="171450" indent="-171450">
                        <a:buFont typeface="Arial" panose="020B0604020202020204" pitchFamily="34" charset="0"/>
                        <a:buChar char="•"/>
                      </a:pPr>
                      <a:r>
                        <a:rPr lang="nb-NO" sz="1100" dirty="0"/>
                        <a:t>Barnas språkhumor videreutvikles.</a:t>
                      </a:r>
                    </a:p>
                    <a:p>
                      <a:pPr marL="171450" indent="-171450">
                        <a:buFont typeface="Arial" panose="020B0604020202020204" pitchFamily="34" charset="0"/>
                        <a:buChar char="•"/>
                      </a:pPr>
                      <a:r>
                        <a:rPr lang="nb-NO" sz="1100" dirty="0"/>
                        <a:t>Barna oppfordres til i større grad å løse konflikter uten hjelp av voksne.</a:t>
                      </a:r>
                    </a:p>
                    <a:p>
                      <a:pPr marL="171450" indent="-171450">
                        <a:buFont typeface="Arial" panose="020B0604020202020204" pitchFamily="34" charset="0"/>
                        <a:buChar char="•"/>
                      </a:pPr>
                      <a:r>
                        <a:rPr lang="nb-NO" sz="1100" dirty="0"/>
                        <a:t>Barna reflekterer rundt hvordan vi snakker til/med hverandre.</a:t>
                      </a:r>
                    </a:p>
                    <a:p>
                      <a:pPr marL="171450" indent="-171450">
                        <a:buFont typeface="Arial" panose="020B0604020202020204" pitchFamily="34" charset="0"/>
                        <a:buChar char="•"/>
                      </a:pPr>
                      <a:r>
                        <a:rPr lang="nb-NO" sz="1100" dirty="0"/>
                        <a:t>Vi oppmuntrer til å hevde egne meninger og lytte til andres.|</a:t>
                      </a:r>
                    </a:p>
                    <a:p>
                      <a:pPr marL="171450" indent="-171450">
                        <a:buFont typeface="Arial" panose="020B0604020202020204" pitchFamily="34" charset="0"/>
                        <a:buChar char="•"/>
                      </a:pPr>
                      <a:r>
                        <a:rPr lang="nb-NO" sz="1100" dirty="0"/>
                        <a:t>Barna blir gjort kjent med sammenhenger og vi tar med barna på digitale prosesser.</a:t>
                      </a:r>
                    </a:p>
                    <a:p>
                      <a:pPr marL="0" indent="0" algn="l">
                        <a:buFont typeface="Arial" panose="020B0604020202020204" pitchFamily="34" charset="0"/>
                        <a:buNone/>
                      </a:pPr>
                      <a:endParaRPr lang="nb-NO" sz="1100" dirty="0"/>
                    </a:p>
                  </a:txBody>
                  <a:tcPr/>
                </a:tc>
                <a:tc>
                  <a:txBody>
                    <a:bodyPr/>
                    <a:lstStyle/>
                    <a:p>
                      <a:pPr marL="171450" indent="-171450">
                        <a:buFont typeface="Arial" panose="020B0604020202020204" pitchFamily="34" charset="0"/>
                        <a:buChar char="•"/>
                      </a:pPr>
                      <a:r>
                        <a:rPr lang="nb-NO" sz="1100" dirty="0"/>
                        <a:t>Bruke biblioteket</a:t>
                      </a:r>
                    </a:p>
                    <a:p>
                      <a:pPr marL="171450" indent="-171450">
                        <a:buFont typeface="Arial" panose="020B0604020202020204" pitchFamily="34" charset="0"/>
                        <a:buChar char="•"/>
                      </a:pPr>
                      <a:r>
                        <a:rPr lang="nb-NO" sz="1100" dirty="0"/>
                        <a:t>Lydbøker</a:t>
                      </a:r>
                    </a:p>
                    <a:p>
                      <a:pPr marL="171450" indent="-171450">
                        <a:buFont typeface="Arial" panose="020B0604020202020204" pitchFamily="34" charset="0"/>
                        <a:buChar char="•"/>
                      </a:pPr>
                      <a:r>
                        <a:rPr lang="nb-NO" sz="1100" dirty="0"/>
                        <a:t>Lage digital fortelling</a:t>
                      </a:r>
                    </a:p>
                    <a:p>
                      <a:pPr marL="171450" indent="-171450">
                        <a:buFont typeface="Arial" panose="020B0604020202020204" pitchFamily="34" charset="0"/>
                        <a:buChar char="•"/>
                      </a:pPr>
                      <a:r>
                        <a:rPr lang="nb-NO" sz="1100" dirty="0"/>
                        <a:t>Eventyrboks</a:t>
                      </a:r>
                    </a:p>
                    <a:p>
                      <a:pPr marL="171450" indent="-171450">
                        <a:buFont typeface="Arial" panose="020B0604020202020204" pitchFamily="34" charset="0"/>
                        <a:buChar char="•"/>
                      </a:pPr>
                      <a:r>
                        <a:rPr lang="nb-NO" sz="1100" dirty="0"/>
                        <a:t>Lesegrupper</a:t>
                      </a:r>
                    </a:p>
                    <a:p>
                      <a:pPr marL="171450" indent="-171450">
                        <a:buFont typeface="Arial" panose="020B0604020202020204" pitchFamily="34" charset="0"/>
                        <a:buChar char="•"/>
                      </a:pPr>
                      <a:r>
                        <a:rPr lang="nb-NO" sz="1100" dirty="0"/>
                        <a:t>Rimelotto</a:t>
                      </a:r>
                    </a:p>
                    <a:p>
                      <a:pPr marL="171450" indent="-171450">
                        <a:buFont typeface="Arial" panose="020B0604020202020204" pitchFamily="34" charset="0"/>
                        <a:buChar char="•"/>
                      </a:pPr>
                      <a:r>
                        <a:rPr lang="nb-NO" sz="1100" dirty="0"/>
                        <a:t>Tegne en historie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Bruke </a:t>
                      </a:r>
                      <a:r>
                        <a:rPr lang="nb-NO" sz="1100" dirty="0" err="1"/>
                        <a:t>iPad</a:t>
                      </a:r>
                      <a:r>
                        <a:rPr lang="nb-NO" sz="1100" dirty="0"/>
                        <a:t> (ordlek, </a:t>
                      </a:r>
                      <a:r>
                        <a:rPr lang="nb-NO" sz="1100" dirty="0" err="1"/>
                        <a:t>salaby</a:t>
                      </a:r>
                      <a:r>
                        <a:rPr lang="nb-NO" sz="1100" dirty="0"/>
                        <a:t>, my memo, </a:t>
                      </a:r>
                      <a:r>
                        <a:rPr lang="nb-NO" sz="1100" dirty="0" err="1"/>
                        <a:t>Puppet</a:t>
                      </a:r>
                      <a:r>
                        <a:rPr lang="nb-NO" sz="1100" dirty="0"/>
                        <a:t> pals, </a:t>
                      </a:r>
                      <a:r>
                        <a:rPr lang="nb-NO" sz="1100" dirty="0" err="1"/>
                        <a:t>Bookcreator</a:t>
                      </a:r>
                      <a:r>
                        <a:rPr lang="nb-NO" sz="1100" dirty="0"/>
                        <a:t>)</a:t>
                      </a:r>
                    </a:p>
                    <a:p>
                      <a:pPr marL="171450" indent="-171450">
                        <a:buFont typeface="Arial" panose="020B0604020202020204" pitchFamily="34" charset="0"/>
                        <a:buChar char="•"/>
                      </a:pPr>
                      <a:r>
                        <a:rPr lang="nb-NO" sz="1100" dirty="0"/>
                        <a:t>Lage egne spill</a:t>
                      </a:r>
                    </a:p>
                    <a:p>
                      <a:pPr marL="171450" indent="-171450">
                        <a:buFont typeface="Arial" panose="020B0604020202020204" pitchFamily="34" charset="0"/>
                        <a:buChar char="•"/>
                      </a:pPr>
                      <a:r>
                        <a:rPr lang="nb-NO" sz="1100" dirty="0"/>
                        <a:t>Elle-melle</a:t>
                      </a:r>
                    </a:p>
                    <a:p>
                      <a:pPr marL="171450" indent="-171450">
                        <a:buFont typeface="Arial" panose="020B0604020202020204" pitchFamily="34" charset="0"/>
                        <a:buChar char="•"/>
                      </a:pPr>
                      <a:r>
                        <a:rPr lang="nb-NO" sz="1100" dirty="0"/>
                        <a:t>Barna tar bilder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Bruke språk og bilder for å fortelle en historie</a:t>
                      </a:r>
                    </a:p>
                  </a:txBody>
                  <a:tcPr/>
                </a:tc>
                <a:tc>
                  <a:txBody>
                    <a:bodyPr/>
                    <a:lstStyle/>
                    <a:p>
                      <a:pPr marL="171450" indent="-171450">
                        <a:buFont typeface="Arial" panose="020B0604020202020204" pitchFamily="34" charset="0"/>
                        <a:buChar char="•"/>
                      </a:pPr>
                      <a:r>
                        <a:rPr lang="nb-NO" sz="1100" dirty="0"/>
                        <a:t>Lage avis</a:t>
                      </a:r>
                    </a:p>
                    <a:p>
                      <a:pPr marL="171450" indent="-171450">
                        <a:buFont typeface="Arial" panose="020B0604020202020204" pitchFamily="34" charset="0"/>
                        <a:buChar char="•"/>
                      </a:pPr>
                      <a:r>
                        <a:rPr lang="nb-NO" sz="1100" dirty="0"/>
                        <a:t>Gi konstruktive tilbakemeldinger</a:t>
                      </a:r>
                    </a:p>
                    <a:p>
                      <a:pPr marL="171450" indent="-171450">
                        <a:buFont typeface="Arial" panose="020B0604020202020204" pitchFamily="34" charset="0"/>
                        <a:buChar char="•"/>
                      </a:pPr>
                      <a:r>
                        <a:rPr lang="nb-NO" sz="1100" dirty="0"/>
                        <a:t>Lage dikt</a:t>
                      </a:r>
                    </a:p>
                    <a:p>
                      <a:pPr marL="171450" indent="-171450">
                        <a:buFont typeface="Arial" panose="020B0604020202020204" pitchFamily="34" charset="0"/>
                        <a:buChar char="•"/>
                      </a:pPr>
                      <a:r>
                        <a:rPr lang="nb-NO" sz="1100" dirty="0"/>
                        <a:t>Rekke opp hånda</a:t>
                      </a:r>
                    </a:p>
                    <a:p>
                      <a:pPr marL="171450" indent="-171450">
                        <a:buFont typeface="Arial" panose="020B0604020202020204" pitchFamily="34" charset="0"/>
                        <a:buChar char="•"/>
                      </a:pPr>
                      <a:r>
                        <a:rPr lang="nb-NO" sz="1100" dirty="0"/>
                        <a:t>Lage egen bok</a:t>
                      </a:r>
                    </a:p>
                    <a:p>
                      <a:pPr marL="171450" indent="-171450">
                        <a:buFont typeface="Arial" panose="020B0604020202020204" pitchFamily="34" charset="0"/>
                        <a:buChar char="•"/>
                      </a:pPr>
                      <a:r>
                        <a:rPr lang="nb-NO" sz="1100" dirty="0"/>
                        <a:t>Ukens tall og bokstav</a:t>
                      </a:r>
                    </a:p>
                    <a:p>
                      <a:pPr marL="171450" indent="-171450">
                        <a:buFont typeface="Arial" panose="020B0604020202020204" pitchFamily="34" charset="0"/>
                        <a:buChar char="•"/>
                      </a:pPr>
                      <a:r>
                        <a:rPr lang="nb-NO" sz="1100" dirty="0"/>
                        <a:t>Pusle bokstaver til ord</a:t>
                      </a:r>
                    </a:p>
                    <a:p>
                      <a:pPr marL="171450" indent="-171450">
                        <a:buFont typeface="Arial" panose="020B0604020202020204" pitchFamily="34" charset="0"/>
                        <a:buChar char="•"/>
                      </a:pPr>
                      <a:r>
                        <a:rPr lang="nb-NO" sz="1100" dirty="0"/>
                        <a:t>Laminerte bokstaver</a:t>
                      </a:r>
                    </a:p>
                    <a:p>
                      <a:pPr marL="171450" indent="-171450">
                        <a:buFont typeface="Arial" panose="020B0604020202020204" pitchFamily="34" charset="0"/>
                        <a:buChar char="•"/>
                      </a:pPr>
                      <a:r>
                        <a:rPr lang="nb-NO" sz="1100" dirty="0"/>
                        <a:t>Lage kunstutstilling med bilder barna har tatt</a:t>
                      </a:r>
                    </a:p>
                    <a:p>
                      <a:pPr marL="171450" indent="-171450">
                        <a:buFont typeface="Arial" panose="020B0604020202020204" pitchFamily="34" charset="0"/>
                        <a:buChar char="•"/>
                      </a:pPr>
                      <a:r>
                        <a:rPr lang="nb-NO" sz="1100" dirty="0"/>
                        <a:t>Ulike språk og dialekter</a:t>
                      </a:r>
                    </a:p>
                    <a:p>
                      <a:pPr marL="171450" indent="-171450">
                        <a:buFont typeface="Arial" panose="020B0604020202020204" pitchFamily="34" charset="0"/>
                        <a:buChar char="•"/>
                      </a:pPr>
                      <a:r>
                        <a:rPr lang="nb-NO" sz="1100" dirty="0"/>
                        <a:t>Nettvett</a:t>
                      </a:r>
                    </a:p>
                    <a:p>
                      <a:pPr marL="171450" indent="-171450">
                        <a:buFont typeface="Arial" panose="020B0604020202020204" pitchFamily="34" charset="0"/>
                        <a:buChar char="•"/>
                      </a:pPr>
                      <a:r>
                        <a:rPr lang="nb-NO" sz="1100" dirty="0"/>
                        <a:t>Spill: Villkatten og Alias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203377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517A-EA75-42C3-A151-C91753F3BE5E}"/>
              </a:ext>
            </a:extLst>
          </p:cNvPr>
          <p:cNvSpPr>
            <a:spLocks noGrp="1"/>
          </p:cNvSpPr>
          <p:nvPr>
            <p:ph type="title"/>
          </p:nvPr>
        </p:nvSpPr>
        <p:spPr/>
        <p:txBody>
          <a:bodyPr/>
          <a:lstStyle/>
          <a:p>
            <a:r>
              <a:rPr lang="nb-NO" dirty="0"/>
              <a:t>Fagområde:</a:t>
            </a:r>
            <a:br>
              <a:rPr lang="nb-NO" dirty="0"/>
            </a:br>
            <a:r>
              <a:rPr lang="nb-NO" dirty="0"/>
              <a:t>Kropp, bevegelse, mat og helse</a:t>
            </a:r>
          </a:p>
        </p:txBody>
      </p:sp>
    </p:spTree>
    <p:extLst>
      <p:ext uri="{BB962C8B-B14F-4D97-AF65-F5344CB8AC3E}">
        <p14:creationId xmlns:p14="http://schemas.microsoft.com/office/powerpoint/2010/main" val="315980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Kropp, bevegelse, mat og helse				1-2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2029530261"/>
              </p:ext>
            </p:extLst>
          </p:nvPr>
        </p:nvGraphicFramePr>
        <p:xfrm>
          <a:off x="1079500" y="1048512"/>
          <a:ext cx="9942067" cy="458811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9144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Barnehagen skal legge til rette for at alle barn opplever bevegelsesglede, matglede og matkultur, mental og sosial velvære og fysisk og psykisk helse. Barna skal inkluderes i aktiviteter der de får være i bevegelse, lek og sosial samhandling og opplever motivasjon og mestring ut ifra egne forutsetninger. Barnehagen skal bidra til at barna blir kjent med kroppen sin og utvikler bevissthet om egne og andres grenser.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1-2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lvl="0"/>
                      <a:r>
                        <a:rPr lang="nb-NO" sz="1100" kern="1200" dirty="0">
                          <a:solidFill>
                            <a:schemeClr val="dk1"/>
                          </a:solidFill>
                          <a:effectLst/>
                          <a:latin typeface="+mn-lt"/>
                          <a:ea typeface="+mn-ea"/>
                          <a:cs typeface="+mn-cs"/>
                        </a:rPr>
                        <a:t>Barna skal få allsidige bevegelses erfaringer </a:t>
                      </a:r>
                    </a:p>
                    <a:p>
                      <a:r>
                        <a:rPr lang="nb-NO" sz="1100" kern="1200" dirty="0">
                          <a:solidFill>
                            <a:schemeClr val="dk1"/>
                          </a:solidFill>
                          <a:effectLst/>
                          <a:latin typeface="+mn-lt"/>
                          <a:ea typeface="+mn-ea"/>
                          <a:cs typeface="+mn-cs"/>
                        </a:rPr>
                        <a:t>både inne og ute.</a:t>
                      </a:r>
                    </a:p>
                    <a:p>
                      <a:r>
                        <a:rPr lang="nb-NO" sz="1100" kern="1200" dirty="0">
                          <a:solidFill>
                            <a:schemeClr val="dk1"/>
                          </a:solidFill>
                          <a:effectLst/>
                          <a:latin typeface="+mn-lt"/>
                          <a:ea typeface="+mn-ea"/>
                          <a:cs typeface="+mn-cs"/>
                        </a:rPr>
                        <a:t> </a:t>
                      </a:r>
                    </a:p>
                    <a:p>
                      <a:pPr lvl="0"/>
                      <a:r>
                        <a:rPr lang="nb-NO" sz="1100" kern="1200" dirty="0">
                          <a:solidFill>
                            <a:schemeClr val="dk1"/>
                          </a:solidFill>
                          <a:effectLst/>
                          <a:latin typeface="+mn-lt"/>
                          <a:ea typeface="+mn-ea"/>
                          <a:cs typeface="+mn-cs"/>
                        </a:rPr>
                        <a:t>Barna skal oppleve matglede samt få erfaring med gode vaner, holdninger og hygiene.</a:t>
                      </a:r>
                    </a:p>
                    <a:p>
                      <a:r>
                        <a:rPr lang="nb-NO" sz="1100" kern="1200" dirty="0">
                          <a:solidFill>
                            <a:schemeClr val="dk1"/>
                          </a:solidFill>
                          <a:effectLst/>
                          <a:latin typeface="+mn-lt"/>
                          <a:ea typeface="+mn-ea"/>
                          <a:cs typeface="+mn-cs"/>
                        </a:rPr>
                        <a:t> </a:t>
                      </a:r>
                    </a:p>
                    <a:p>
                      <a:r>
                        <a:rPr lang="nb-NO" sz="1100" kern="1200" dirty="0">
                          <a:solidFill>
                            <a:schemeClr val="dk1"/>
                          </a:solidFill>
                          <a:effectLst/>
                          <a:latin typeface="+mn-lt"/>
                          <a:ea typeface="+mn-ea"/>
                          <a:cs typeface="+mn-cs"/>
                        </a:rPr>
                        <a:t>Barna skal få mulighet til ro og hvile i løpet av dagen.</a:t>
                      </a:r>
                    </a:p>
                    <a:p>
                      <a:pPr marL="171450" indent="-171450">
                        <a:buFont typeface="Arial" panose="020B0604020202020204" pitchFamily="34" charset="0"/>
                        <a:buChar char="•"/>
                      </a:pPr>
                      <a:endParaRPr lang="nb-NO" sz="1100" kern="1200" dirty="0">
                        <a:solidFill>
                          <a:schemeClr val="dk1"/>
                        </a:solidFill>
                        <a:effectLst/>
                        <a:latin typeface="+mn-lt"/>
                        <a:ea typeface="+mn-ea"/>
                        <a:cs typeface="+mn-cs"/>
                      </a:endParaRP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Vi legger til rette for sanseopplevelser og kroppslig lek tilpasset alder og funksjonsnivå både inne og ute.</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De voksne legger til rette for glede rundt måltidene slik at alle barn får oppleve dette.</a:t>
                      </a:r>
                    </a:p>
                    <a:p>
                      <a:pPr marL="171450" lvl="0" indent="-171450">
                        <a:buFont typeface="Arial" panose="020B0604020202020204" pitchFamily="34" charset="0"/>
                        <a:buChar char="•"/>
                      </a:pPr>
                      <a:r>
                        <a:rPr lang="nb-NO" sz="1100" kern="1200" dirty="0">
                          <a:solidFill>
                            <a:schemeClr val="dk1"/>
                          </a:solidFill>
                          <a:effectLst/>
                          <a:latin typeface="+mn-lt"/>
                          <a:ea typeface="+mn-ea"/>
                          <a:cs typeface="+mn-cs"/>
                        </a:rPr>
                        <a:t>De voksne legger til rette for sunne måltider og er bevisste på egne holdninger.</a:t>
                      </a:r>
                    </a:p>
                    <a:p>
                      <a:pPr marL="171450" lvl="0" indent="-171450">
                        <a:buFont typeface="Arial" panose="020B0604020202020204" pitchFamily="34" charset="0"/>
                        <a:buChar char="•"/>
                      </a:pPr>
                      <a:r>
                        <a:rPr lang="nb-NO" sz="1100" kern="1200" dirty="0" err="1">
                          <a:solidFill>
                            <a:schemeClr val="dk1"/>
                          </a:solidFill>
                          <a:effectLst/>
                          <a:latin typeface="+mn-lt"/>
                          <a:ea typeface="+mn-ea"/>
                          <a:cs typeface="+mn-cs"/>
                        </a:rPr>
                        <a:t>Turdager</a:t>
                      </a:r>
                      <a:r>
                        <a:rPr lang="nb-NO" sz="1100" kern="1200" dirty="0">
                          <a:solidFill>
                            <a:schemeClr val="dk1"/>
                          </a:solidFill>
                          <a:effectLst/>
                          <a:latin typeface="+mn-lt"/>
                          <a:ea typeface="+mn-ea"/>
                          <a:cs typeface="+mn-cs"/>
                        </a:rPr>
                        <a:t> der vi fokuserer på forskjellige motoriske aktiviteter</a:t>
                      </a:r>
                    </a:p>
                    <a:p>
                      <a:pPr marL="171450" indent="-171450">
                        <a:buFont typeface="Arial" panose="020B0604020202020204" pitchFamily="34" charset="0"/>
                        <a:buChar char="•"/>
                      </a:pPr>
                      <a:r>
                        <a:rPr lang="nb-NO" sz="1100" kern="1200" dirty="0">
                          <a:solidFill>
                            <a:schemeClr val="dk1"/>
                          </a:solidFill>
                          <a:effectLst/>
                          <a:latin typeface="+mn-lt"/>
                          <a:ea typeface="+mn-ea"/>
                          <a:cs typeface="+mn-cs"/>
                        </a:rPr>
                        <a:t>Aktive voksne som deltar i barnas lek og er rollemodeller for barna.</a:t>
                      </a:r>
                      <a:endParaRPr lang="nb-NO" sz="1100" dirty="0"/>
                    </a:p>
                  </a:txBody>
                  <a:tcPr/>
                </a:tc>
                <a:tc>
                  <a:txBody>
                    <a:bodyPr/>
                    <a:lstStyle/>
                    <a:p>
                      <a:pPr marL="171450" indent="-171450">
                        <a:buFont typeface="Arial" panose="020B0604020202020204" pitchFamily="34" charset="0"/>
                        <a:buChar char="•"/>
                      </a:pPr>
                      <a:r>
                        <a:rPr lang="nb-NO" sz="1100" dirty="0"/>
                        <a:t>Være med på matlaging (trille ut boller, forme, røre, kjevle, smake)</a:t>
                      </a:r>
                    </a:p>
                    <a:p>
                      <a:pPr marL="171450" indent="-171450">
                        <a:buFont typeface="Arial" panose="020B0604020202020204" pitchFamily="34" charset="0"/>
                        <a:buChar char="•"/>
                      </a:pPr>
                      <a:r>
                        <a:rPr lang="nb-NO" sz="1100" dirty="0"/>
                        <a:t>Bruke bamse til å vise tannpuss</a:t>
                      </a:r>
                    </a:p>
                    <a:p>
                      <a:pPr marL="171450" indent="-171450">
                        <a:buFont typeface="Arial" panose="020B0604020202020204" pitchFamily="34" charset="0"/>
                        <a:buChar char="•"/>
                      </a:pPr>
                      <a:r>
                        <a:rPr lang="nb-NO" sz="1100" dirty="0"/>
                        <a:t>Tannpussevise</a:t>
                      </a:r>
                    </a:p>
                    <a:p>
                      <a:pPr marL="171450" indent="-171450">
                        <a:buFont typeface="Arial" panose="020B0604020202020204" pitchFamily="34" charset="0"/>
                        <a:buChar char="•"/>
                      </a:pPr>
                      <a:r>
                        <a:rPr lang="nb-NO" sz="1100" dirty="0"/>
                        <a:t>Øve på å rulle</a:t>
                      </a:r>
                    </a:p>
                    <a:p>
                      <a:pPr marL="171450" indent="-171450">
                        <a:buFont typeface="Arial" panose="020B0604020202020204" pitchFamily="34" charset="0"/>
                        <a:buChar char="•"/>
                      </a:pPr>
                      <a:r>
                        <a:rPr lang="nb-NO" sz="1100" dirty="0"/>
                        <a:t>Kaste ballonger</a:t>
                      </a:r>
                    </a:p>
                    <a:p>
                      <a:pPr marL="171450" indent="-171450">
                        <a:buFont typeface="Arial" panose="020B0604020202020204" pitchFamily="34" charset="0"/>
                        <a:buChar char="•"/>
                      </a:pPr>
                      <a:r>
                        <a:rPr lang="nb-NO" sz="1100" dirty="0"/>
                        <a:t>Hoppe, rulle, krype og danse</a:t>
                      </a:r>
                    </a:p>
                    <a:p>
                      <a:pPr marL="171450" indent="-171450">
                        <a:buFont typeface="Arial" panose="020B0604020202020204" pitchFamily="34" charset="0"/>
                        <a:buChar char="•"/>
                      </a:pPr>
                      <a:r>
                        <a:rPr lang="nb-NO" sz="1100" dirty="0" err="1"/>
                        <a:t>Toddlerlek</a:t>
                      </a:r>
                      <a:endParaRPr lang="nb-NO" sz="1100" dirty="0"/>
                    </a:p>
                    <a:p>
                      <a:pPr marL="171450" indent="-171450">
                        <a:buFont typeface="Arial" panose="020B0604020202020204" pitchFamily="34" charset="0"/>
                        <a:buChar char="•"/>
                      </a:pPr>
                      <a:r>
                        <a:rPr lang="nb-NO" sz="1100" dirty="0"/>
                        <a:t>Turer i ulendt terreng</a:t>
                      </a:r>
                    </a:p>
                    <a:p>
                      <a:pPr marL="171450" indent="-171450">
                        <a:buFont typeface="Arial" panose="020B0604020202020204" pitchFamily="34" charset="0"/>
                        <a:buChar char="•"/>
                      </a:pPr>
                      <a:r>
                        <a:rPr lang="nb-NO" sz="1100" dirty="0"/>
                        <a:t>Være aktiv på ulike underlag</a:t>
                      </a:r>
                    </a:p>
                    <a:p>
                      <a:pPr marL="171450" indent="-171450">
                        <a:buFont typeface="Arial" panose="020B0604020202020204" pitchFamily="34" charset="0"/>
                        <a:buChar char="•"/>
                      </a:pPr>
                      <a:r>
                        <a:rPr lang="nb-NO" sz="1100" dirty="0" err="1"/>
                        <a:t>Føleboks</a:t>
                      </a:r>
                      <a:endParaRPr lang="nb-NO" sz="1100" dirty="0"/>
                    </a:p>
                    <a:p>
                      <a:pPr marL="171450" indent="-171450">
                        <a:buFont typeface="Arial" panose="020B0604020202020204" pitchFamily="34" charset="0"/>
                        <a:buChar char="•"/>
                      </a:pPr>
                      <a:r>
                        <a:rPr lang="nb-NO" sz="1100" dirty="0"/>
                        <a:t>Ulike smaker</a:t>
                      </a:r>
                    </a:p>
                    <a:p>
                      <a:pPr marL="171450" indent="-171450">
                        <a:buFont typeface="Arial" panose="020B0604020202020204" pitchFamily="34" charset="0"/>
                        <a:buChar char="•"/>
                      </a:pPr>
                      <a:r>
                        <a:rPr lang="nb-NO" sz="1100" dirty="0"/>
                        <a:t>Bilder av hender og føtter</a:t>
                      </a:r>
                    </a:p>
                    <a:p>
                      <a:pPr marL="171450" indent="-171450">
                        <a:buFont typeface="Arial" panose="020B0604020202020204" pitchFamily="34" charset="0"/>
                        <a:buChar char="•"/>
                      </a:pPr>
                      <a:r>
                        <a:rPr lang="nb-NO" sz="1100" dirty="0"/>
                        <a:t>Sanger og regler</a:t>
                      </a:r>
                    </a:p>
                    <a:p>
                      <a:pPr marL="171450" indent="-171450">
                        <a:buFont typeface="Arial" panose="020B0604020202020204" pitchFamily="34" charset="0"/>
                        <a:buChar char="•"/>
                      </a:pPr>
                      <a:r>
                        <a:rPr lang="nb-NO" sz="1100" dirty="0"/>
                        <a:t>Bruk av </a:t>
                      </a:r>
                      <a:r>
                        <a:rPr lang="nb-NO" sz="1100" dirty="0" err="1"/>
                        <a:t>iPad</a:t>
                      </a:r>
                      <a:r>
                        <a:rPr lang="nb-NO" sz="1100" dirty="0"/>
                        <a:t>: </a:t>
                      </a:r>
                      <a:r>
                        <a:rPr lang="nb-NO" sz="1100" dirty="0" err="1"/>
                        <a:t>Memoria</a:t>
                      </a:r>
                      <a:endParaRPr lang="nb-NO" sz="1100" dirty="0"/>
                    </a:p>
                    <a:p>
                      <a:pPr marL="171450" indent="-171450">
                        <a:buFont typeface="Arial" panose="020B0604020202020204" pitchFamily="34" charset="0"/>
                        <a:buChar char="•"/>
                      </a:pPr>
                      <a:r>
                        <a:rPr lang="nb-NO" sz="1100" dirty="0"/>
                        <a:t>Laminerte bilder av håndvasksituasjonen</a:t>
                      </a:r>
                    </a:p>
                    <a:p>
                      <a:pPr marL="171450" indent="-171450">
                        <a:buFont typeface="Arial" panose="020B0604020202020204" pitchFamily="34" charset="0"/>
                        <a:buChar char="•"/>
                      </a:pPr>
                      <a:r>
                        <a:rPr lang="nb-NO" sz="1100" dirty="0"/>
                        <a:t>Sklie</a:t>
                      </a:r>
                    </a:p>
                    <a:p>
                      <a:pPr marL="171450" indent="-171450">
                        <a:buFont typeface="Arial" panose="020B0604020202020204" pitchFamily="34" charset="0"/>
                        <a:buChar char="•"/>
                      </a:pPr>
                      <a:r>
                        <a:rPr lang="nb-NO" sz="1100" dirty="0"/>
                        <a:t>Tjukkas</a:t>
                      </a:r>
                    </a:p>
                  </a:txBody>
                  <a:tcPr/>
                </a:tc>
                <a:tc>
                  <a:txBody>
                    <a:bodyPr/>
                    <a:lstStyle/>
                    <a:p>
                      <a:pPr marL="171450" indent="-171450">
                        <a:buFont typeface="Arial" panose="020B0604020202020204" pitchFamily="34" charset="0"/>
                        <a:buChar char="•"/>
                      </a:pPr>
                      <a:r>
                        <a:rPr lang="nb-NO" sz="1100" dirty="0"/>
                        <a:t>Snakke om kroppens ulike funksjoner</a:t>
                      </a:r>
                    </a:p>
                    <a:p>
                      <a:pPr marL="171450" indent="-171450">
                        <a:buFont typeface="Arial" panose="020B0604020202020204" pitchFamily="34" charset="0"/>
                        <a:buChar char="•"/>
                      </a:pPr>
                      <a:r>
                        <a:rPr lang="nb-NO" sz="1100" dirty="0"/>
                        <a:t>Likheter og ulikheter jente/gutt</a:t>
                      </a:r>
                    </a:p>
                    <a:p>
                      <a:pPr marL="171450" indent="-171450">
                        <a:buFont typeface="Arial" panose="020B0604020202020204" pitchFamily="34" charset="0"/>
                        <a:buChar char="•"/>
                      </a:pPr>
                      <a:r>
                        <a:rPr lang="nb-NO" sz="1100" dirty="0"/>
                        <a:t>Bruke fallskjerm</a:t>
                      </a:r>
                    </a:p>
                    <a:p>
                      <a:pPr marL="171450" indent="-171450">
                        <a:buFont typeface="Arial" panose="020B0604020202020204" pitchFamily="34" charset="0"/>
                        <a:buChar char="•"/>
                      </a:pPr>
                      <a:r>
                        <a:rPr lang="nb-NO" sz="1100" dirty="0"/>
                        <a:t>Hinderløype ute/inne</a:t>
                      </a:r>
                    </a:p>
                    <a:p>
                      <a:pPr marL="171450" indent="-171450">
                        <a:buFont typeface="Arial" panose="020B0604020202020204" pitchFamily="34" charset="0"/>
                        <a:buChar char="•"/>
                      </a:pPr>
                      <a:r>
                        <a:rPr lang="nb-NO" sz="1100" dirty="0"/>
                        <a:t>Barns seksualitet</a:t>
                      </a:r>
                    </a:p>
                    <a:p>
                      <a:pPr marL="171450" indent="-171450">
                        <a:buFont typeface="Arial" panose="020B0604020202020204" pitchFamily="34" charset="0"/>
                        <a:buChar char="•"/>
                      </a:pPr>
                      <a:r>
                        <a:rPr lang="nb-NO" sz="1100" dirty="0"/>
                        <a:t>Snakke om sanser</a:t>
                      </a:r>
                    </a:p>
                    <a:p>
                      <a:pPr marL="171450" indent="-171450">
                        <a:buFont typeface="Arial" panose="020B0604020202020204" pitchFamily="34" charset="0"/>
                        <a:buChar char="•"/>
                      </a:pPr>
                      <a:r>
                        <a:rPr lang="nb-NO" sz="1100" dirty="0"/>
                        <a:t>Lage </a:t>
                      </a:r>
                      <a:r>
                        <a:rPr lang="nb-NO" sz="1100" dirty="0" err="1"/>
                        <a:t>sanseboks</a:t>
                      </a:r>
                      <a:endParaRPr lang="nb-NO" sz="1100" dirty="0"/>
                    </a:p>
                    <a:p>
                      <a:pPr marL="171450" indent="-171450">
                        <a:buFont typeface="Arial" panose="020B0604020202020204" pitchFamily="34" charset="0"/>
                        <a:buChar char="•"/>
                      </a:pPr>
                      <a:r>
                        <a:rPr lang="nb-NO" sz="1100" dirty="0"/>
                        <a:t>Rutiner med håndvask</a:t>
                      </a:r>
                    </a:p>
                    <a:p>
                      <a:pPr marL="171450" indent="-171450">
                        <a:buFont typeface="Arial" panose="020B0604020202020204" pitchFamily="34" charset="0"/>
                        <a:buChar char="•"/>
                      </a:pPr>
                      <a:r>
                        <a:rPr lang="nb-NO" sz="1100" dirty="0"/>
                        <a:t>Lottospill om mat og kroppsdeler</a:t>
                      </a:r>
                    </a:p>
                    <a:p>
                      <a:pPr marL="171450" indent="-171450">
                        <a:buFont typeface="Arial" panose="020B0604020202020204" pitchFamily="34" charset="0"/>
                        <a:buChar char="•"/>
                      </a:pPr>
                      <a:r>
                        <a:rPr lang="nb-NO" sz="1100" dirty="0"/>
                        <a:t>Minirøris</a:t>
                      </a:r>
                    </a:p>
                    <a:p>
                      <a:pPr marL="171450" indent="-171450">
                        <a:buFont typeface="Arial" panose="020B0604020202020204" pitchFamily="34" charset="0"/>
                        <a:buChar char="•"/>
                      </a:pPr>
                      <a:r>
                        <a:rPr lang="nb-NO" sz="1100" dirty="0"/>
                        <a:t>Terning med bilde av ulike kroppsdeler</a:t>
                      </a:r>
                    </a:p>
                    <a:p>
                      <a:pPr marL="171450" indent="-171450">
                        <a:buFont typeface="Arial" panose="020B0604020202020204" pitchFamily="34" charset="0"/>
                        <a:buChar char="•"/>
                      </a:pPr>
                      <a:r>
                        <a:rPr lang="nb-NO" sz="1100" dirty="0"/>
                        <a:t>Lage hånd/fotavtrykk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Smake ulike mattyper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Hvor kommer maten fra?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Fra mat til munn, så og høste</a:t>
                      </a:r>
                    </a:p>
                    <a:p>
                      <a:pPr marL="171450" indent="-171450">
                        <a:buFont typeface="Arial" panose="020B0604020202020204" pitchFamily="34" charset="0"/>
                        <a:buChar char="•"/>
                      </a:pPr>
                      <a:r>
                        <a:rPr lang="nb-NO" sz="1100" dirty="0"/>
                        <a:t>Lage fruktfat og benevne frukt</a:t>
                      </a:r>
                    </a:p>
                    <a:p>
                      <a:pPr marL="171450" indent="-171450">
                        <a:buFont typeface="Arial" panose="020B0604020202020204" pitchFamily="34" charset="0"/>
                        <a:buChar char="•"/>
                      </a:pPr>
                      <a:r>
                        <a:rPr lang="nb-NO" sz="1100" dirty="0"/>
                        <a:t>Øve på å smøre selv</a:t>
                      </a:r>
                    </a:p>
                    <a:p>
                      <a:pPr marL="171450" indent="-171450">
                        <a:buFont typeface="Arial" panose="020B0604020202020204" pitchFamily="34" charset="0"/>
                        <a:buChar char="•"/>
                      </a:pPr>
                      <a:r>
                        <a:rPr lang="nb-NO" sz="1100" dirty="0"/>
                        <a:t>Bli kjent med egen kropp og bruksområder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102568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Kropp, bevegelse, mat og helse				3-4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3343021555"/>
              </p:ext>
            </p:extLst>
          </p:nvPr>
        </p:nvGraphicFramePr>
        <p:xfrm>
          <a:off x="1079500" y="1048512"/>
          <a:ext cx="9942067" cy="458811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9144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Barnehagen skal legge til rette for at alle barn opplever bevegelsesglede, matglede og matkultur, mental og sosial velvære og fysisk og psykisk helse. Barna skal inkluderes i aktiviteter der de får være i bevegelse, lek og sosial samhandling og opplever motivasjon og mestring ut ifra egne forutsetninger. Barnehagen skal bidra til at barna blir kjent med kroppen sin og utvikler bevissthet om egne og andres grenser.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3-4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buFont typeface="Arial" panose="020B0604020202020204" pitchFamily="34" charset="0"/>
                        <a:buChar char="•"/>
                      </a:pPr>
                      <a:r>
                        <a:rPr lang="nb-NO" sz="1100" dirty="0"/>
                        <a:t>Barna oppmuntres til å gå på do selv.</a:t>
                      </a:r>
                    </a:p>
                    <a:p>
                      <a:pPr marL="171450" indent="-171450">
                        <a:buFont typeface="Arial" panose="020B0604020202020204" pitchFamily="34" charset="0"/>
                        <a:buChar char="•"/>
                      </a:pPr>
                      <a:r>
                        <a:rPr lang="nb-NO" sz="1100" dirty="0"/>
                        <a:t>Barna oppmuntres til å smøre mat selv, og smake på alt.</a:t>
                      </a:r>
                    </a:p>
                    <a:p>
                      <a:pPr marL="171450" indent="-171450">
                        <a:buFont typeface="Arial" panose="020B0604020202020204" pitchFamily="34" charset="0"/>
                        <a:buChar char="•"/>
                      </a:pPr>
                      <a:r>
                        <a:rPr lang="nb-NO" sz="1100" dirty="0"/>
                        <a:t>Barna oppmuntres til å kle på seg selv.</a:t>
                      </a:r>
                    </a:p>
                    <a:p>
                      <a:pPr marL="171450" indent="-171450">
                        <a:buFont typeface="Arial" panose="020B0604020202020204" pitchFamily="34" charset="0"/>
                        <a:buChar char="•"/>
                      </a:pPr>
                      <a:r>
                        <a:rPr lang="nb-NO" sz="1100" dirty="0"/>
                        <a:t>Barna er med på aktiviteter og leker som skaper kroppsbevissthet; balanse, sanseløype, hoppe osv.</a:t>
                      </a:r>
                    </a:p>
                    <a:p>
                      <a:pPr marL="171450" indent="-171450">
                        <a:buFont typeface="Arial" panose="020B0604020202020204" pitchFamily="34" charset="0"/>
                        <a:buChar char="•"/>
                      </a:pPr>
                      <a:r>
                        <a:rPr lang="nb-NO" sz="1100" dirty="0"/>
                        <a:t>Barna blir gjort bevisste på kroppens funksjoner.</a:t>
                      </a:r>
                    </a:p>
                    <a:p>
                      <a:pPr marL="171450" indent="-171450">
                        <a:buFont typeface="Arial" panose="020B0604020202020204" pitchFamily="34" charset="0"/>
                        <a:buChar char="•"/>
                      </a:pPr>
                      <a:r>
                        <a:rPr lang="nb-NO" sz="1100" dirty="0"/>
                        <a:t>Barna blir gjort bevisste på gode holdninger og kunnskap om hygiene.</a:t>
                      </a:r>
                    </a:p>
                    <a:p>
                      <a:pPr marL="171450" indent="-171450">
                        <a:buFont typeface="Arial" panose="020B0604020202020204" pitchFamily="34" charset="0"/>
                        <a:buChar char="•"/>
                      </a:pPr>
                      <a:r>
                        <a:rPr lang="nb-NO" sz="1100" dirty="0"/>
                        <a:t>Barna får kunnskap om hvor maten kommer fra.</a:t>
                      </a:r>
                    </a:p>
                    <a:p>
                      <a:pPr marL="0" indent="0" algn="l">
                        <a:buFont typeface="Arial" panose="020B0604020202020204" pitchFamily="34" charset="0"/>
                        <a:buNone/>
                      </a:pPr>
                      <a:endParaRPr lang="nb-NO" sz="11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Være med på større del av matlagingsprosessen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Karius og Baktus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Besøk av tannhelsetjenesten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Få utstyr og leke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Plakater med ja og nei mat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Bøker: </a:t>
                      </a:r>
                      <a:r>
                        <a:rPr lang="nb-NO" sz="1100" dirty="0" err="1"/>
                        <a:t>Sukkerkok</a:t>
                      </a:r>
                      <a:r>
                        <a:rPr lang="nb-NO" sz="1100" dirty="0"/>
                        <a:t> i hodet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Øve på å rulle, hoppe, krype, danse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err="1"/>
                        <a:t>Føleboks</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Ulike smaker med bind for øynene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Turer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Hinderløype inne/ute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Gå på tur, naturlig øve på balanse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Henry førstehjelpsdukke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Hånd / fotavtrykk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Samling om egne følelser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err="1"/>
                        <a:t>Bake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Lage grønnsaksfjes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Lage </a:t>
                      </a:r>
                      <a:r>
                        <a:rPr lang="nb-NO" sz="1100" dirty="0" err="1"/>
                        <a:t>smoothie</a:t>
                      </a:r>
                      <a:endParaRPr lang="nb-NO" sz="11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Regelleker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Fallskjerm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Likheter og ulikheter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Barns seksualitet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Sanseboks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Skjelettet Leif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Snakke med barna om gode og vonde hemmeligheter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Mitt valg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Håndvask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Lottospill om mat og kroppsdeler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Minirøris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Terninger med kroppsdeler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Idrettsdag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Gårdsbesøk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Smaksstasjoner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Koordinasjonsøvelser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Hva skjer med maten når vi har spist 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Kroppslig lek på aktivitetsrom</a:t>
                      </a:r>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44470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B16EF8-3471-4FE0-B1A1-9DB239F5EFA8}"/>
              </a:ext>
            </a:extLst>
          </p:cNvPr>
          <p:cNvSpPr>
            <a:spLocks noGrp="1"/>
          </p:cNvSpPr>
          <p:nvPr>
            <p:ph type="title"/>
          </p:nvPr>
        </p:nvSpPr>
        <p:spPr>
          <a:xfrm>
            <a:off x="1079501" y="491295"/>
            <a:ext cx="10515599" cy="557217"/>
          </a:xfrm>
        </p:spPr>
        <p:txBody>
          <a:bodyPr>
            <a:normAutofit/>
          </a:bodyPr>
          <a:lstStyle/>
          <a:p>
            <a:r>
              <a:rPr lang="nb-NO" sz="2800" dirty="0"/>
              <a:t>Kropp, bevegelse, mat og helse				5-6 år</a:t>
            </a:r>
          </a:p>
        </p:txBody>
      </p:sp>
      <p:graphicFrame>
        <p:nvGraphicFramePr>
          <p:cNvPr id="5" name="Plassholder for innhold 4">
            <a:extLst>
              <a:ext uri="{FF2B5EF4-FFF2-40B4-BE49-F238E27FC236}">
                <a16:creationId xmlns:a16="http://schemas.microsoft.com/office/drawing/2014/main" id="{53D773C9-A45B-4711-9FAD-71A9E63C510F}"/>
              </a:ext>
            </a:extLst>
          </p:cNvPr>
          <p:cNvGraphicFramePr>
            <a:graphicFrameLocks/>
          </p:cNvGraphicFramePr>
          <p:nvPr>
            <p:extLst>
              <p:ext uri="{D42A27DB-BD31-4B8C-83A1-F6EECF244321}">
                <p14:modId xmlns:p14="http://schemas.microsoft.com/office/powerpoint/2010/main" val="2156552668"/>
              </p:ext>
            </p:extLst>
          </p:nvPr>
        </p:nvGraphicFramePr>
        <p:xfrm>
          <a:off x="1079500" y="1048512"/>
          <a:ext cx="9942067" cy="4588110"/>
        </p:xfrm>
        <a:graphic>
          <a:graphicData uri="http://schemas.openxmlformats.org/drawingml/2006/table">
            <a:tbl>
              <a:tblPr firstRow="1" bandRow="1">
                <a:tableStyleId>{5C22544A-7EE6-4342-B048-85BDC9FD1C3A}</a:tableStyleId>
              </a:tblPr>
              <a:tblGrid>
                <a:gridCol w="4241329">
                  <a:extLst>
                    <a:ext uri="{9D8B030D-6E8A-4147-A177-3AD203B41FA5}">
                      <a16:colId xmlns:a16="http://schemas.microsoft.com/office/drawing/2014/main" val="2433446477"/>
                    </a:ext>
                  </a:extLst>
                </a:gridCol>
                <a:gridCol w="2658835">
                  <a:extLst>
                    <a:ext uri="{9D8B030D-6E8A-4147-A177-3AD203B41FA5}">
                      <a16:colId xmlns:a16="http://schemas.microsoft.com/office/drawing/2014/main" val="141925511"/>
                    </a:ext>
                  </a:extLst>
                </a:gridCol>
                <a:gridCol w="3041903">
                  <a:extLst>
                    <a:ext uri="{9D8B030D-6E8A-4147-A177-3AD203B41FA5}">
                      <a16:colId xmlns:a16="http://schemas.microsoft.com/office/drawing/2014/main" val="1264898468"/>
                    </a:ext>
                  </a:extLst>
                </a:gridCol>
              </a:tblGrid>
              <a:tr h="9144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300" b="0" i="1" dirty="0"/>
                        <a:t>Barnehagen skal legge til rette for at alle barn opplever bevegelsesglede, matglede og matkultur, mental og sosial velvære og fysisk og psykisk helse. Barna skal inkluderes i aktiviteter der de får være i bevegelse, lek og sosial samhandling og opplever motivasjon og mestring ut ifra egne forutsetninger. Barnehagen skal bidra til at barna blir kjent med kroppen sin og utvikler bevissthet om egne og andres grenser.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6616041"/>
                  </a:ext>
                </a:extLst>
              </a:tr>
              <a:tr h="397110">
                <a:tc>
                  <a:txBody>
                    <a:bodyPr/>
                    <a:lstStyle/>
                    <a:p>
                      <a:r>
                        <a:rPr lang="nb-NO" sz="1200" b="1" dirty="0"/>
                        <a:t>Prosessmål og fokus 5-6 år</a:t>
                      </a:r>
                    </a:p>
                  </a:txBody>
                  <a:tcPr anchor="ctr"/>
                </a:tc>
                <a:tc gridSpan="2">
                  <a:txBody>
                    <a:bodyPr/>
                    <a:lstStyle/>
                    <a:p>
                      <a:r>
                        <a:rPr lang="nb-NO" sz="1200" b="1" dirty="0"/>
                        <a:t>Forslag til konkrete aktiviteter:</a:t>
                      </a:r>
                    </a:p>
                  </a:txBody>
                  <a:tcPr anchor="ctr"/>
                </a:tc>
                <a:tc hMerge="1">
                  <a:txBody>
                    <a:bodyPr/>
                    <a:lstStyle/>
                    <a:p>
                      <a:r>
                        <a:rPr lang="nb-NO" sz="1200" b="1" dirty="0"/>
                        <a:t>Konkrete aktiviteter:</a:t>
                      </a:r>
                    </a:p>
                  </a:txBody>
                  <a:tcPr anchor="ctr"/>
                </a:tc>
                <a:extLst>
                  <a:ext uri="{0D108BD9-81ED-4DB2-BD59-A6C34878D82A}">
                    <a16:rowId xmlns:a16="http://schemas.microsoft.com/office/drawing/2014/main" val="1308823393"/>
                  </a:ext>
                </a:extLst>
              </a:tr>
              <a:tr h="2790648">
                <a:tc>
                  <a:txBody>
                    <a:bodyPr/>
                    <a:lstStyle/>
                    <a:p>
                      <a:pPr marL="171450" indent="-171450">
                        <a:buFont typeface="Arial" panose="020B0604020202020204" pitchFamily="34" charset="0"/>
                        <a:buChar char="•"/>
                      </a:pPr>
                      <a:r>
                        <a:rPr lang="nb-NO" sz="1100" dirty="0"/>
                        <a:t>Barna forventes å være selvstendige ved dobesøk, måltid og påkledning.</a:t>
                      </a:r>
                    </a:p>
                    <a:p>
                      <a:pPr marL="171450" indent="-171450">
                        <a:buFont typeface="Arial" panose="020B0604020202020204" pitchFamily="34" charset="0"/>
                        <a:buChar char="•"/>
                      </a:pPr>
                      <a:r>
                        <a:rPr lang="nb-NO" sz="1100" dirty="0"/>
                        <a:t>Barna øver på å holde orden på sine egne saker.</a:t>
                      </a:r>
                    </a:p>
                    <a:p>
                      <a:pPr marL="171450" indent="-171450">
                        <a:buFont typeface="Arial" panose="020B0604020202020204" pitchFamily="34" charset="0"/>
                        <a:buChar char="•"/>
                      </a:pPr>
                      <a:r>
                        <a:rPr lang="nb-NO" sz="1100" dirty="0"/>
                        <a:t>Barna får mulighet til å tilegne seg grunnleggende ferdigheter i skigåing, skøyter, hoppe strikk og tau, klatring, stupe kråke osv.</a:t>
                      </a:r>
                    </a:p>
                    <a:p>
                      <a:pPr marL="171450" indent="-171450">
                        <a:buFont typeface="Arial" panose="020B0604020202020204" pitchFamily="34" charset="0"/>
                        <a:buChar char="•"/>
                      </a:pPr>
                      <a:r>
                        <a:rPr lang="nb-NO" sz="1100" dirty="0"/>
                        <a:t>Barna blir gjort bevisste på kroppens behov og et variert kosthold.</a:t>
                      </a:r>
                    </a:p>
                    <a:p>
                      <a:pPr marL="171450" indent="-171450">
                        <a:buFont typeface="Arial" panose="020B0604020202020204" pitchFamily="34" charset="0"/>
                        <a:buChar char="•"/>
                      </a:pPr>
                      <a:r>
                        <a:rPr lang="nb-NO" sz="1100" dirty="0"/>
                        <a:t>Barna får kunnskap om og et forhold til personlig hygiene.</a:t>
                      </a:r>
                    </a:p>
                    <a:p>
                      <a:pPr marL="171450" indent="-171450">
                        <a:buFont typeface="Arial" panose="020B0604020202020204" pitchFamily="34" charset="0"/>
                        <a:buChar char="•"/>
                      </a:pPr>
                      <a:r>
                        <a:rPr lang="nb-NO" sz="1100" dirty="0"/>
                        <a:t>Barna får kunnskap om kroppen og respekt for andres kropp.</a:t>
                      </a:r>
                    </a:p>
                    <a:p>
                      <a:pPr marL="171450" indent="-171450">
                        <a:buFont typeface="Arial" panose="020B0604020202020204" pitchFamily="34" charset="0"/>
                        <a:buChar char="•"/>
                      </a:pPr>
                      <a:r>
                        <a:rPr lang="nb-NO" sz="1100" dirty="0"/>
                        <a:t>Veien fra mat til måltid.</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Være med på større del av matlagingsprosessen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Karius og Baktus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Besøk av tannhelsetjenesten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Få utstyr og leke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Plakater med ja og nei mat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Bøker: </a:t>
                      </a:r>
                      <a:r>
                        <a:rPr lang="nb-NO" sz="1100" dirty="0" err="1"/>
                        <a:t>Sukkerkok</a:t>
                      </a:r>
                      <a:r>
                        <a:rPr lang="nb-NO" sz="1100" dirty="0"/>
                        <a:t> i hodet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Kunnskap om mat som gir god energi og hvilken mat som gir kort energi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Øve på å rulle, hoppe, krype, danse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err="1"/>
                        <a:t>Føleboks</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Ulike smaker med bind for øynene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Turer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Hinderløype inne/ute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Gå på tur, naturlig øve på balanse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Sykkeldag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Eksperimenter: Bakterier og brødskiver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Førstehjelp: Henry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Lage </a:t>
                      </a:r>
                      <a:r>
                        <a:rPr lang="nb-NO" sz="1100" dirty="0" err="1"/>
                        <a:t>iMovie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Regelleker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Fallskjerm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Likheter og ulikheter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Barns seksualitet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Sanseboks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err="1"/>
                        <a:t>Skjelletet</a:t>
                      </a:r>
                      <a:r>
                        <a:rPr lang="nb-NO" sz="1100" dirty="0"/>
                        <a:t> Leif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Snakke med barna om gode og vonde hemmeligheter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Mitt valg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Håndvask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Lottospill om mat og kroppsdeler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Minirøris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Terninger med kroppsdeler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err="1"/>
                        <a:t>Bake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100" dirty="0"/>
                    </a:p>
                  </a:txBody>
                  <a:tcPr/>
                </a:tc>
                <a:extLst>
                  <a:ext uri="{0D108BD9-81ED-4DB2-BD59-A6C34878D82A}">
                    <a16:rowId xmlns:a16="http://schemas.microsoft.com/office/drawing/2014/main" val="1122617965"/>
                  </a:ext>
                </a:extLst>
              </a:tr>
            </a:tbl>
          </a:graphicData>
        </a:graphic>
      </p:graphicFrame>
    </p:spTree>
    <p:extLst>
      <p:ext uri="{BB962C8B-B14F-4D97-AF65-F5344CB8AC3E}">
        <p14:creationId xmlns:p14="http://schemas.microsoft.com/office/powerpoint/2010/main" val="3046458527"/>
      </p:ext>
    </p:extLst>
  </p:cSld>
  <p:clrMapOvr>
    <a:masterClrMapping/>
  </p:clrMapOvr>
</p:sld>
</file>

<file path=ppt/theme/theme1.xml><?xml version="1.0" encoding="utf-8"?>
<a:theme xmlns:a="http://schemas.openxmlformats.org/drawingml/2006/main" name="Office-tema">
  <a:themeElements>
    <a:clrScheme name="Lørenskog">
      <a:dk1>
        <a:sysClr val="windowText" lastClr="000000"/>
      </a:dk1>
      <a:lt1>
        <a:sysClr val="window" lastClr="FFFFFF"/>
      </a:lt1>
      <a:dk2>
        <a:srgbClr val="004D42"/>
      </a:dk2>
      <a:lt2>
        <a:srgbClr val="80B24F"/>
      </a:lt2>
      <a:accent1>
        <a:srgbClr val="3F8C7B"/>
      </a:accent1>
      <a:accent2>
        <a:srgbClr val="009640"/>
      </a:accent2>
      <a:accent3>
        <a:srgbClr val="1C7390"/>
      </a:accent3>
      <a:accent4>
        <a:srgbClr val="B70B63"/>
      </a:accent4>
      <a:accent5>
        <a:srgbClr val="C0371D"/>
      </a:accent5>
      <a:accent6>
        <a:srgbClr val="E09B2A"/>
      </a:accent6>
      <a:hlink>
        <a:srgbClr val="0563C1"/>
      </a:hlink>
      <a:folHlink>
        <a:srgbClr val="954F72"/>
      </a:folHlink>
    </a:clrScheme>
    <a:fontScheme name="Custom 4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ørenskog_PPT_Fixed" id="{CF58190A-C24A-4423-888B-AB3FC6CA0DCF}" vid="{EF8AED4A-7684-4F2E-BB7F-2EF2B33E8FD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AEFB400D05B594DBDCF63E9B84EB2B7" ma:contentTypeVersion="5" ma:contentTypeDescription="Opprett et nytt dokument." ma:contentTypeScope="" ma:versionID="199405cebd44f9a299529d32e34b6c2a">
  <xsd:schema xmlns:xsd="http://www.w3.org/2001/XMLSchema" xmlns:xs="http://www.w3.org/2001/XMLSchema" xmlns:p="http://schemas.microsoft.com/office/2006/metadata/properties" xmlns:ns2="2afadef5-6cab-432b-b008-d9b8b6b97ab5" xmlns:ns3="9af16741-2446-493d-992b-2001afef73ec" targetNamespace="http://schemas.microsoft.com/office/2006/metadata/properties" ma:root="true" ma:fieldsID="b96e1c0417570ce2ff14d636d7620a6a" ns2:_="" ns3:_="">
    <xsd:import namespace="2afadef5-6cab-432b-b008-d9b8b6b97ab5"/>
    <xsd:import namespace="9af16741-2446-493d-992b-2001afef73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adef5-6cab-432b-b008-d9b8b6b97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16741-2446-493d-992b-2001afef73e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2439CC-9ADC-4724-BAFF-4C21125FA959}">
  <ds:schemaRefs>
    <ds:schemaRef ds:uri="http://schemas.microsoft.com/sharepoint/v3/contenttype/forms"/>
  </ds:schemaRefs>
</ds:datastoreItem>
</file>

<file path=customXml/itemProps2.xml><?xml version="1.0" encoding="utf-8"?>
<ds:datastoreItem xmlns:ds="http://schemas.openxmlformats.org/officeDocument/2006/customXml" ds:itemID="{6638CFAD-368E-4541-B34F-44526F9FF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adef5-6cab-432b-b008-d9b8b6b97ab5"/>
    <ds:schemaRef ds:uri="9af16741-2446-493d-992b-2001afef7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9CB46E-3CD8-48D2-B93E-F6ECC516351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Lørenskog_PPT_org</Template>
  <TotalTime>305</TotalTime>
  <Words>5634</Words>
  <Application>Microsoft Office PowerPoint</Application>
  <PresentationFormat>Widescreen</PresentationFormat>
  <Paragraphs>788</Paragraphs>
  <Slides>29</Slides>
  <Notes>0</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29</vt:i4>
      </vt:variant>
    </vt:vector>
  </HeadingPairs>
  <TitlesOfParts>
    <vt:vector size="31" baseType="lpstr">
      <vt:lpstr>Arial</vt:lpstr>
      <vt:lpstr>Office-tema</vt:lpstr>
      <vt:lpstr>Progresjonsplan Kjenn barnehage </vt:lpstr>
      <vt:lpstr>Fagområde: Kommunikasjon, språk og tekst</vt:lpstr>
      <vt:lpstr>Kommunikasjon, språk og tekst                         1-2 år</vt:lpstr>
      <vt:lpstr>Kommunikasjon, språk og tekst    3-4 år</vt:lpstr>
      <vt:lpstr>Kommunikasjon, språk og tekst    5-6 år</vt:lpstr>
      <vt:lpstr>Fagområde: Kropp, bevegelse, mat og helse</vt:lpstr>
      <vt:lpstr>Kropp, bevegelse, mat og helse    1-2 år</vt:lpstr>
      <vt:lpstr>Kropp, bevegelse, mat og helse    3-4 år</vt:lpstr>
      <vt:lpstr>Kropp, bevegelse, mat og helse    5-6 år</vt:lpstr>
      <vt:lpstr>Fagområde: Kunst, kultur og kreativitet</vt:lpstr>
      <vt:lpstr>Kunst, kultur og kreativitet     1-2 år</vt:lpstr>
      <vt:lpstr>Kunst, kultur og kreativitet     3-4 år</vt:lpstr>
      <vt:lpstr>Kunst, kultur og kreativitet     5-6 år</vt:lpstr>
      <vt:lpstr>Fagområde: Natur, miljø og teknologi</vt:lpstr>
      <vt:lpstr>Natur, miljø og teknologi     1-2 år</vt:lpstr>
      <vt:lpstr>Natur, miljø og teknologi     3-4 år</vt:lpstr>
      <vt:lpstr>Natur, miljø og teknologi     5-6 år</vt:lpstr>
      <vt:lpstr>Fagområde: Antall, rom og form</vt:lpstr>
      <vt:lpstr>Antall, rom og form     1-2 år</vt:lpstr>
      <vt:lpstr>Antall, rom og form     3-4 år</vt:lpstr>
      <vt:lpstr>Antall, rom og form     5-6 år</vt:lpstr>
      <vt:lpstr>Fagområde: Etikk, religion og filosofi</vt:lpstr>
      <vt:lpstr>Etikk, religion og filosofi     1-2 år</vt:lpstr>
      <vt:lpstr>Etikk, religion og filosofi     3-4 år</vt:lpstr>
      <vt:lpstr>Etikk, religion og filosofi     5-6 år</vt:lpstr>
      <vt:lpstr>Fagområde: Nærmiljø og samfunn</vt:lpstr>
      <vt:lpstr>Nærmiljø og samfunn      1-2 år</vt:lpstr>
      <vt:lpstr>Nærmiljø og samfunn      3-4 år</vt:lpstr>
      <vt:lpstr>Nærmiljø og samfunn      5-6 år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Anja Flobak-Nilsen</dc:creator>
  <cp:lastModifiedBy>Line Sevaldstad</cp:lastModifiedBy>
  <cp:revision>7</cp:revision>
  <dcterms:created xsi:type="dcterms:W3CDTF">2022-02-23T08:56:50Z</dcterms:created>
  <dcterms:modified xsi:type="dcterms:W3CDTF">2025-07-02T06:02:14Z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0x0101007AEFB400D05B594DBDCF63E9B84EB2B7</vt:lpwstr>
  </property>
</Properties>
</file>