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6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24C97-F9AE-D540-83B7-AA619012B3CB}" v="24" dt="2025-04-04T12:41:33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3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513982B-6AEA-4259-876E-EAF94E8B1C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6413"/>
          </a:xfrm>
          <a:custGeom>
            <a:avLst/>
            <a:gdLst>
              <a:gd name="connsiteX0" fmla="*/ 0 w 12192000"/>
              <a:gd name="connsiteY0" fmla="*/ 0 h 6856413"/>
              <a:gd name="connsiteX1" fmla="*/ 12192000 w 12192000"/>
              <a:gd name="connsiteY1" fmla="*/ 0 h 6856413"/>
              <a:gd name="connsiteX2" fmla="*/ 10389051 w 12192000"/>
              <a:gd name="connsiteY2" fmla="*/ 1211277 h 6856413"/>
              <a:gd name="connsiteX3" fmla="*/ 8989862 w 12192000"/>
              <a:gd name="connsiteY3" fmla="*/ 2114021 h 6856413"/>
              <a:gd name="connsiteX4" fmla="*/ 8156950 w 12192000"/>
              <a:gd name="connsiteY4" fmla="*/ 2604119 h 6856413"/>
              <a:gd name="connsiteX5" fmla="*/ 6214336 w 12192000"/>
              <a:gd name="connsiteY5" fmla="*/ 2244799 h 6856413"/>
              <a:gd name="connsiteX6" fmla="*/ 3733377 w 12192000"/>
              <a:gd name="connsiteY6" fmla="*/ 3514481 h 6856413"/>
              <a:gd name="connsiteX7" fmla="*/ 2209758 w 12192000"/>
              <a:gd name="connsiteY7" fmla="*/ 4099805 h 6856413"/>
              <a:gd name="connsiteX8" fmla="*/ 1780 w 12192000"/>
              <a:gd name="connsiteY8" fmla="*/ 3284669 h 6856413"/>
              <a:gd name="connsiteX9" fmla="*/ 1780 w 12192000"/>
              <a:gd name="connsiteY9" fmla="*/ 6856285 h 6856413"/>
              <a:gd name="connsiteX10" fmla="*/ 12192000 w 12192000"/>
              <a:gd name="connsiteY10" fmla="*/ 6856285 h 6856413"/>
              <a:gd name="connsiteX11" fmla="*/ 12192000 w 12192000"/>
              <a:gd name="connsiteY11" fmla="*/ 6856413 h 6856413"/>
              <a:gd name="connsiteX12" fmla="*/ 0 w 12192000"/>
              <a:gd name="connsiteY12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6413">
                <a:moveTo>
                  <a:pt x="0" y="0"/>
                </a:moveTo>
                <a:lnTo>
                  <a:pt x="12192000" y="0"/>
                </a:lnTo>
                <a:cubicBezTo>
                  <a:pt x="11756499" y="410107"/>
                  <a:pt x="11067062" y="1182074"/>
                  <a:pt x="10389051" y="1211277"/>
                </a:cubicBezTo>
                <a:cubicBezTo>
                  <a:pt x="9774526" y="1236671"/>
                  <a:pt x="9422823" y="1352212"/>
                  <a:pt x="8989862" y="2114021"/>
                </a:cubicBezTo>
                <a:cubicBezTo>
                  <a:pt x="8786713" y="2479690"/>
                  <a:pt x="8526428" y="2635861"/>
                  <a:pt x="8156950" y="2604119"/>
                </a:cubicBezTo>
                <a:cubicBezTo>
                  <a:pt x="7787473" y="2572377"/>
                  <a:pt x="7282139" y="2244799"/>
                  <a:pt x="6214336" y="2244799"/>
                </a:cubicBezTo>
                <a:cubicBezTo>
                  <a:pt x="5549023" y="2244799"/>
                  <a:pt x="4944654" y="2421284"/>
                  <a:pt x="3733377" y="3514481"/>
                </a:cubicBezTo>
                <a:cubicBezTo>
                  <a:pt x="3252167" y="3948712"/>
                  <a:pt x="2717631" y="4099805"/>
                  <a:pt x="2209758" y="4099805"/>
                </a:cubicBezTo>
                <a:cubicBezTo>
                  <a:pt x="1063235" y="4099805"/>
                  <a:pt x="1780" y="3284669"/>
                  <a:pt x="1780" y="3284669"/>
                </a:cubicBezTo>
                <a:lnTo>
                  <a:pt x="1780" y="6856285"/>
                </a:lnTo>
                <a:lnTo>
                  <a:pt x="12192000" y="6856285"/>
                </a:lnTo>
                <a:lnTo>
                  <a:pt x="12192000" y="6856413"/>
                </a:lnTo>
                <a:lnTo>
                  <a:pt x="0" y="6856413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Klikk på ikonet for å skifte bilde eller trykk Sett inn -&gt; Bilder -&gt; Fra fil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A9474-D26A-4663-9590-375B56E1A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4836160"/>
            <a:ext cx="9144000" cy="176784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1DFCFDD5-C4D1-47DC-9CE6-7107F8044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5610" y="5665788"/>
            <a:ext cx="1841079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3A0217-ADAC-43A7-B20B-1CE7909E3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Trykk Sett inn -&gt; Bilder -&gt; Fra fil for å endre eller legge inn bilde</a:t>
            </a:r>
          </a:p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252FCB-4198-400D-91BA-D57616DB6C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4810" y="5173980"/>
            <a:ext cx="5677189" cy="1687194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8173ED6-D157-4E95-A591-5891045D7F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15712" y="6037389"/>
            <a:ext cx="423864" cy="543075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0EC5EF3-DC18-4719-B157-42E93356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06" y="2146301"/>
            <a:ext cx="5677188" cy="2501900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1481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3A0217-ADAC-43A7-B20B-1CE7909E3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261938" marR="0" lvl="0" indent="-2619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b-NO" noProof="0" dirty="0"/>
              <a:t>Trykk Sett inn -&gt; Bilder -&gt; Fra fil for å endre eller legge inn bilde</a:t>
            </a:r>
          </a:p>
          <a:p>
            <a:endParaRPr lang="en-GB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0EC5EF3-DC18-4719-B157-42E93356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06" y="2146301"/>
            <a:ext cx="5677188" cy="2501900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413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m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2DBD6CE-A53A-4C58-8E11-D7A29976E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DFCFDD5-C4D1-47DC-9CE6-7107F80447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3282" y="594386"/>
            <a:ext cx="1841079" cy="6683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7629A06-801C-41B2-9171-0FE9378FD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107" y="647219"/>
            <a:ext cx="8160093" cy="125572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E5223A-A4D8-4844-94B0-CDEB60C99A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1107" y="2014538"/>
            <a:ext cx="9322143" cy="412677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ller kapittel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42E9D7-9E73-4E5D-AE25-DD2F84216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32DF9-5803-41FE-9D91-AC6BE25C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76" y="2008187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621D6CF-F271-4549-92BA-EE7C56F38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95610" y="5665788"/>
            <a:ext cx="1841079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en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C556-01E1-46F0-A622-33752AC7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3D0B8A-42A7-408E-AFB0-E3E4B719E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811" y="5173980"/>
            <a:ext cx="5677189" cy="16840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505DD3-96CD-4F5C-930F-D599BDC65C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5712" y="6037388"/>
            <a:ext cx="423864" cy="5430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D42C8-C1C2-4A5E-BDA7-0CBADCD56A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9500" y="2220048"/>
            <a:ext cx="10515600" cy="244737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7B4246-C333-44EF-8645-28D2DA1B9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5713" y="6037388"/>
            <a:ext cx="423863" cy="5430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A575C6-2A99-405E-9094-01AB033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FF5A577-4093-4314-B9EE-472C40B0D18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9500" y="2220048"/>
            <a:ext cx="10515600" cy="3249609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0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o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A3D0B8A-42A7-408E-AFB0-E3E4B719E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811" y="5173980"/>
            <a:ext cx="5677189" cy="168402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505DD3-96CD-4F5C-930F-D599BDC65C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5712" y="6037388"/>
            <a:ext cx="423864" cy="5430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7EE76-B15E-4753-A974-AE013B9CEF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79502" y="2220045"/>
            <a:ext cx="4828319" cy="324961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B7F2B-9E60-4CF9-AD73-6D076355D0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220045"/>
            <a:ext cx="5499100" cy="324961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D5C412-C24C-4F89-ADA3-650872E5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15890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bølg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C367478-5431-4866-A6C7-9349560391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68722" y="-4763"/>
            <a:ext cx="5723278" cy="6861176"/>
          </a:xfrm>
          <a:custGeom>
            <a:avLst/>
            <a:gdLst>
              <a:gd name="connsiteX0" fmla="*/ 1161927 w 5723278"/>
              <a:gd name="connsiteY0" fmla="*/ 0 h 6861176"/>
              <a:gd name="connsiteX1" fmla="*/ 5723278 w 5723278"/>
              <a:gd name="connsiteY1" fmla="*/ 0 h 6861176"/>
              <a:gd name="connsiteX2" fmla="*/ 5723278 w 5723278"/>
              <a:gd name="connsiteY2" fmla="*/ 6861176 h 6861176"/>
              <a:gd name="connsiteX3" fmla="*/ 262138 w 5723278"/>
              <a:gd name="connsiteY3" fmla="*/ 6861176 h 6861176"/>
              <a:gd name="connsiteX4" fmla="*/ 198949 w 5723278"/>
              <a:gd name="connsiteY4" fmla="*/ 6652943 h 6861176"/>
              <a:gd name="connsiteX5" fmla="*/ 168564 w 5723278"/>
              <a:gd name="connsiteY5" fmla="*/ 4349949 h 6861176"/>
              <a:gd name="connsiteX6" fmla="*/ 1336635 w 5723278"/>
              <a:gd name="connsiteY6" fmla="*/ 2068462 h 6861176"/>
              <a:gd name="connsiteX7" fmla="*/ 1627699 w 5723278"/>
              <a:gd name="connsiteY7" fmla="*/ 1136801 h 6861176"/>
              <a:gd name="connsiteX8" fmla="*/ 1263593 w 5723278"/>
              <a:gd name="connsiteY8" fmla="*/ 112081 h 686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278" h="6861176">
                <a:moveTo>
                  <a:pt x="1161927" y="0"/>
                </a:moveTo>
                <a:lnTo>
                  <a:pt x="5723278" y="0"/>
                </a:lnTo>
                <a:lnTo>
                  <a:pt x="5723278" y="6861176"/>
                </a:lnTo>
                <a:lnTo>
                  <a:pt x="262138" y="6861176"/>
                </a:lnTo>
                <a:lnTo>
                  <a:pt x="198949" y="6652943"/>
                </a:lnTo>
                <a:cubicBezTo>
                  <a:pt x="-94925" y="5630159"/>
                  <a:pt x="-26856" y="4993405"/>
                  <a:pt x="168564" y="4349949"/>
                </a:cubicBezTo>
                <a:cubicBezTo>
                  <a:pt x="533348" y="3146290"/>
                  <a:pt x="1121832" y="2407825"/>
                  <a:pt x="1336635" y="2068462"/>
                </a:cubicBezTo>
                <a:cubicBezTo>
                  <a:pt x="1551438" y="1730369"/>
                  <a:pt x="1622615" y="1535903"/>
                  <a:pt x="1627699" y="1136801"/>
                </a:cubicBezTo>
                <a:cubicBezTo>
                  <a:pt x="1632149" y="788700"/>
                  <a:pt x="1490628" y="392915"/>
                  <a:pt x="1263593" y="112081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for å skifte bilde eller trykk Sett inn -&gt; Bilder -&gt; Fra fil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FF3C65-F0BE-47BF-A162-A2DA2CD9485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77704" y="2220045"/>
            <a:ext cx="5181600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669A33-C653-4A27-95B1-B78CFF0C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4105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6367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lang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A1492D0-1B9C-4BAE-92EC-07665C386F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96200" y="0"/>
            <a:ext cx="4495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for å skifte bilde eller trykk Sett inn -&gt; Bilder -&gt; Fra fil </a:t>
            </a:r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DB4191-AE80-4391-B99B-E1A67F45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2073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D76C7F-65DC-456B-84B2-57E6BD87532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77704" y="2220045"/>
            <a:ext cx="5181600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9628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437639-6CF0-42DE-B518-73BD72789C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624" y="2220045"/>
            <a:ext cx="5762625" cy="39426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 dirty="0"/>
              <a:t>Klikk på ikonet for å skifte bilde eller trykk Sett inn -&gt; Bilder -&gt; Fra fil 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1B978-9D2D-4616-B2B6-40523E64D7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5714" y="6037388"/>
            <a:ext cx="423863" cy="54307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57CD1C-5906-421F-909C-C9B7504F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4105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3103FB-7785-4BF2-B284-8D12B8130B2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077704" y="2220045"/>
            <a:ext cx="4503946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95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42B55-8A53-49BD-A14A-A53DD04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41" y="79946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F00F3-9CE0-4E71-A340-7A62D9616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189" y="2629432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edit</a:t>
            </a:r>
            <a:r>
              <a:rPr lang="nb-NO" noProof="0" dirty="0"/>
              <a:t> Master </a:t>
            </a:r>
            <a:r>
              <a:rPr lang="nb-NO" noProof="0" dirty="0" err="1"/>
              <a:t>text</a:t>
            </a:r>
            <a:r>
              <a:rPr lang="nb-NO" noProof="0" dirty="0"/>
              <a:t> styles</a:t>
            </a:r>
          </a:p>
          <a:p>
            <a:pPr lvl="0"/>
            <a:r>
              <a:rPr lang="nb-NO" noProof="0" dirty="0" err="1"/>
              <a:t>Vsvs</a:t>
            </a:r>
            <a:endParaRPr lang="nb-NO" noProof="0" dirty="0"/>
          </a:p>
          <a:p>
            <a:pPr lvl="0"/>
            <a:r>
              <a:rPr lang="nb-NO" noProof="0" dirty="0" err="1"/>
              <a:t>vsvsvsvs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840A8-3D98-4F20-8A16-FF37E4FD3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B70F-67A0-4513-90FF-B3FD4DCAC31B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B11D1-C546-4B9F-844A-F0AB83D8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27F6-D9BB-445E-90E9-1747ED215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B3125-B884-4212-8781-3EED52A7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5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1" r:id="rId4"/>
    <p:sldLayoutId id="2147483660" r:id="rId5"/>
    <p:sldLayoutId id="2147483661" r:id="rId6"/>
    <p:sldLayoutId id="2147483652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8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60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132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 descr="Et bilde som inneholder tekst, skjermbilde, Rektangel, kvadrat&#10;&#10;KI-generert innhold kan være feil.">
            <a:extLst>
              <a:ext uri="{FF2B5EF4-FFF2-40B4-BE49-F238E27FC236}">
                <a16:creationId xmlns:a16="http://schemas.microsoft.com/office/drawing/2014/main" id="{1E6B2210-0A09-AA9D-0AEC-DB2901D89D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88EC02F-C248-CC2F-644F-C3830E82F396}"/>
              </a:ext>
            </a:extLst>
          </p:cNvPr>
          <p:cNvSpPr txBox="1"/>
          <p:nvPr/>
        </p:nvSpPr>
        <p:spPr>
          <a:xfrm>
            <a:off x="443130" y="1074115"/>
            <a:ext cx="331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4">
                    <a:lumMod val="50000"/>
                  </a:schemeClr>
                </a:solidFill>
              </a:rPr>
              <a:t>Fyll inn...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23CC4FD-C4AC-EDE3-5FF7-C2A79866CC13}"/>
              </a:ext>
            </a:extLst>
          </p:cNvPr>
          <p:cNvSpPr txBox="1"/>
          <p:nvPr/>
        </p:nvSpPr>
        <p:spPr>
          <a:xfrm>
            <a:off x="443130" y="3095955"/>
            <a:ext cx="331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4">
                    <a:lumMod val="50000"/>
                  </a:schemeClr>
                </a:solidFill>
              </a:rPr>
              <a:t>Fyll inn...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0B3F265-4E74-3C00-51A7-388A24B1F7BB}"/>
              </a:ext>
            </a:extLst>
          </p:cNvPr>
          <p:cNvSpPr txBox="1"/>
          <p:nvPr/>
        </p:nvSpPr>
        <p:spPr>
          <a:xfrm>
            <a:off x="443130" y="5079500"/>
            <a:ext cx="331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4">
                    <a:lumMod val="50000"/>
                  </a:schemeClr>
                </a:solidFill>
              </a:rPr>
              <a:t>Fyll inn...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1612EC2-031A-7640-0A1C-038255068C4C}"/>
              </a:ext>
            </a:extLst>
          </p:cNvPr>
          <p:cNvSpPr txBox="1"/>
          <p:nvPr/>
        </p:nvSpPr>
        <p:spPr>
          <a:xfrm>
            <a:off x="4372930" y="1074115"/>
            <a:ext cx="331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4">
                    <a:lumMod val="50000"/>
                  </a:schemeClr>
                </a:solidFill>
              </a:rPr>
              <a:t>Fyll inn...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71BD29F-9247-6179-9D78-29FA9436274C}"/>
              </a:ext>
            </a:extLst>
          </p:cNvPr>
          <p:cNvSpPr txBox="1"/>
          <p:nvPr/>
        </p:nvSpPr>
        <p:spPr>
          <a:xfrm>
            <a:off x="8275430" y="1074115"/>
            <a:ext cx="331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4">
                    <a:lumMod val="50000"/>
                  </a:schemeClr>
                </a:solidFill>
              </a:rPr>
              <a:t>Fyll inn...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5574F47-AE9B-FDDE-D1A5-A1C2D07E5C94}"/>
              </a:ext>
            </a:extLst>
          </p:cNvPr>
          <p:cNvSpPr txBox="1"/>
          <p:nvPr/>
        </p:nvSpPr>
        <p:spPr>
          <a:xfrm>
            <a:off x="8269289" y="3095955"/>
            <a:ext cx="331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4">
                    <a:lumMod val="50000"/>
                  </a:schemeClr>
                </a:solidFill>
              </a:rPr>
              <a:t>Fyll inn...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963A7AF-9CEA-130F-0D4A-3FE9270A99F8}"/>
              </a:ext>
            </a:extLst>
          </p:cNvPr>
          <p:cNvSpPr txBox="1"/>
          <p:nvPr/>
        </p:nvSpPr>
        <p:spPr>
          <a:xfrm>
            <a:off x="8263388" y="5079500"/>
            <a:ext cx="331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4">
                    <a:lumMod val="50000"/>
                  </a:schemeClr>
                </a:solidFill>
              </a:rPr>
              <a:t>Fyll inn...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C53EA31-E1DB-4FF5-F612-3B69B207D3E9}"/>
              </a:ext>
            </a:extLst>
          </p:cNvPr>
          <p:cNvSpPr txBox="1"/>
          <p:nvPr/>
        </p:nvSpPr>
        <p:spPr>
          <a:xfrm>
            <a:off x="4372930" y="5312483"/>
            <a:ext cx="331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4">
                    <a:lumMod val="50000"/>
                  </a:schemeClr>
                </a:solidFill>
              </a:rPr>
              <a:t>Fyll inn...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2C8D7E26-2489-E664-F5F0-BFBD615D534C}"/>
              </a:ext>
            </a:extLst>
          </p:cNvPr>
          <p:cNvSpPr txBox="1"/>
          <p:nvPr/>
        </p:nvSpPr>
        <p:spPr>
          <a:xfrm>
            <a:off x="4372930" y="3111520"/>
            <a:ext cx="3319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Fyll inn...</a:t>
            </a:r>
          </a:p>
        </p:txBody>
      </p:sp>
    </p:spTree>
    <p:extLst>
      <p:ext uri="{BB962C8B-B14F-4D97-AF65-F5344CB8AC3E}">
        <p14:creationId xmlns:p14="http://schemas.microsoft.com/office/powerpoint/2010/main" val="308365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e 25">
            <a:extLst>
              <a:ext uri="{FF2B5EF4-FFF2-40B4-BE49-F238E27FC236}">
                <a16:creationId xmlns:a16="http://schemas.microsoft.com/office/drawing/2014/main" id="{68C65D83-0E03-02EF-7EF6-9EF651C1EBA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" name="Bilde 24" descr="Et bilde som inneholder tekst, skjermbilde, Rektangel, kvadrat&#10;&#10;KI-generert innhold kan være feil.">
              <a:extLst>
                <a:ext uri="{FF2B5EF4-FFF2-40B4-BE49-F238E27FC236}">
                  <a16:creationId xmlns:a16="http://schemas.microsoft.com/office/drawing/2014/main" id="{4A8F58AB-7A60-DBB5-C4AE-8D4E9156BB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9C9ED79C-8483-65A0-68D8-0550636456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3130" y="1062240"/>
              <a:ext cx="33199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Hvorfor skal du ha medvirkning?</a:t>
              </a:r>
            </a:p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Hva trenger du innspill om og hva kan påvirkes i prosjektet ditt?</a:t>
              </a:r>
            </a:p>
            <a:p>
              <a:endParaRPr lang="nb-NO" sz="1200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Hensikt: Finne handlingsrommet for medvirkning, om du skal ha medvirkning, </a:t>
              </a:r>
            </a:p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og i så fall om hva.</a:t>
              </a:r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1201A1A3-3ADB-41E1-5E43-17A9C19BA3F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3130" y="3084080"/>
              <a:ext cx="33199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Hva trenger du av arbeidsinnsats fra deg selv og andre? Får du andre utgifter?</a:t>
              </a:r>
            </a:p>
            <a:p>
              <a:endParaRPr lang="nb-NO" sz="1200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Hensikt: Sikre nok arbeidstid og økonomi til å gjennomføre.</a:t>
              </a:r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4559F250-E68F-0C2C-96AF-FC8F109B38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3130" y="5067625"/>
              <a:ext cx="33199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Hva finnes av lovkrav, vedtak, føringer, framdrift og kunnskapsgrunnlag? Hvilke muligheter gir prosjektet?</a:t>
              </a:r>
            </a:p>
            <a:p>
              <a:endParaRPr lang="nb-NO" sz="1200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Hensikt: Ramme inn og se potensiale.</a:t>
              </a:r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F423369E-6632-D888-9FC7-6B1D9BD288B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2930" y="1062240"/>
              <a:ext cx="33199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Hvem trenger du innspill fra? Hvem trenger informasjon?</a:t>
              </a:r>
            </a:p>
            <a:p>
              <a:endParaRPr lang="nb-NO" sz="1200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Hensikt: Finne aktører og målgruppe som det er viktig å engasjere eller informere.</a:t>
              </a:r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9847F444-A728-4603-626D-372AF28CAE4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75430" y="1062240"/>
              <a:ext cx="33199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 err="1">
                  <a:solidFill>
                    <a:schemeClr val="accent4">
                      <a:lumMod val="50000"/>
                    </a:schemeClr>
                  </a:solidFill>
                </a:rPr>
                <a:t>Hvorddan</a:t>
              </a:r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 skal du få innspillene?</a:t>
              </a:r>
            </a:p>
            <a:p>
              <a:endParaRPr lang="nb-NO" sz="1200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Hensikt: Velge metode som passer målgruppen og gir svar på det du trenger.</a:t>
              </a:r>
            </a:p>
          </p:txBody>
        </p:sp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9A24C95A-3B79-800F-AB48-D66B45BBDC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69289" y="3084080"/>
              <a:ext cx="33199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Når skal du få innspill og bearbeide dem?</a:t>
              </a:r>
            </a:p>
            <a:p>
              <a:endParaRPr lang="nb-NO" sz="1200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Hensikt: Realistisk tidsplan med mulighet til å gjennomføre medvirkning og bruke det i prosjektet.</a:t>
              </a:r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9F196BB4-362B-A1B5-9710-D4BC020AEF3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263388" y="5067625"/>
              <a:ext cx="3319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Hvordan skal du samle, dokumentere og vise innspillene?</a:t>
              </a:r>
            </a:p>
            <a:p>
              <a:endParaRPr lang="nb-NO" sz="1200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Hensikt: Synliggjøre innspill, analysere hovedfunn. Kommunisere til deltakere og omgivelser.</a:t>
              </a:r>
            </a:p>
          </p:txBody>
        </p:sp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3B9A06C4-2AFF-3818-D2E2-3F0DC6C4625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2930" y="5300608"/>
              <a:ext cx="3319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Hvordan vet du at du er på rett vei? Fikk du innspill som var nyttige, hvordan opplevde deltakerne prosessen?</a:t>
              </a:r>
            </a:p>
            <a:p>
              <a:endParaRPr lang="nb-NO" sz="1200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r>
                <a:rPr lang="nb-NO" sz="1200" dirty="0">
                  <a:solidFill>
                    <a:schemeClr val="accent4">
                      <a:lumMod val="50000"/>
                    </a:schemeClr>
                  </a:solidFill>
                </a:rPr>
                <a:t>Hensikt: Lære og forbedre underveis og til neste prosess.</a:t>
              </a:r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78D24CD2-AD86-AA74-6A3C-7F32AE00B8B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72930" y="3096022"/>
              <a:ext cx="33199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dirty="0">
                  <a:solidFill>
                    <a:schemeClr val="bg1"/>
                  </a:solidFill>
                </a:rPr>
                <a:t>Fokusspørsmålet skal sikre at medvirkningen blir målrettet og gir deg innspill du kan bruke. Hva er det du virkelig håper å oppnå gjennom medvirkning?</a:t>
              </a:r>
            </a:p>
            <a:p>
              <a:endParaRPr lang="nb-NO" sz="1200" dirty="0">
                <a:solidFill>
                  <a:schemeClr val="bg1"/>
                </a:solidFill>
              </a:endParaRPr>
            </a:p>
            <a:p>
              <a:r>
                <a:rPr lang="nb-NO" sz="1200" dirty="0">
                  <a:solidFill>
                    <a:schemeClr val="bg1"/>
                  </a:solidFill>
                </a:rPr>
                <a:t>Formuler spørsmålet på denne måten:</a:t>
              </a:r>
            </a:p>
            <a:p>
              <a:r>
                <a:rPr lang="nb-NO" sz="1200" b="1" dirty="0">
                  <a:solidFill>
                    <a:schemeClr val="bg1"/>
                  </a:solidFill>
                </a:rPr>
                <a:t>Hvordan kan vi ...? Hva skal til for...? </a:t>
              </a:r>
            </a:p>
            <a:p>
              <a:r>
                <a:rPr lang="nb-NO" sz="1200" b="1" dirty="0">
                  <a:solidFill>
                    <a:schemeClr val="bg1"/>
                  </a:solidFill>
                </a:rPr>
                <a:t>På hvilken måte kan vi...?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336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ørenskog">
      <a:dk1>
        <a:sysClr val="windowText" lastClr="000000"/>
      </a:dk1>
      <a:lt1>
        <a:sysClr val="window" lastClr="FFFFFF"/>
      </a:lt1>
      <a:dk2>
        <a:srgbClr val="004D42"/>
      </a:dk2>
      <a:lt2>
        <a:srgbClr val="80B24F"/>
      </a:lt2>
      <a:accent1>
        <a:srgbClr val="3F8C7B"/>
      </a:accent1>
      <a:accent2>
        <a:srgbClr val="009640"/>
      </a:accent2>
      <a:accent3>
        <a:srgbClr val="1C7390"/>
      </a:accent3>
      <a:accent4>
        <a:srgbClr val="B70B63"/>
      </a:accent4>
      <a:accent5>
        <a:srgbClr val="C0371D"/>
      </a:accent5>
      <a:accent6>
        <a:srgbClr val="E09B2A"/>
      </a:accent6>
      <a:hlink>
        <a:srgbClr val="0563C1"/>
      </a:hlink>
      <a:folHlink>
        <a:srgbClr val="954F72"/>
      </a:folHlink>
    </a:clrScheme>
    <a:fontScheme name="Custom 4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ørenskog_PPT_Fixed" id="{CF58190A-C24A-4423-888B-AB3FC6CA0DCF}" vid="{EF8AED4A-7684-4F2E-BB7F-2EF2B33E8FD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1" ma:contentTypeDescription="Create a new document." ma:contentTypeScope="" ma:versionID="a30b65eca35bc2875518b791539d3c86">
  <xsd:schema xmlns:xsd="http://www.w3.org/2001/XMLSchema" xmlns:xs="http://www.w3.org/2001/XMLSchema" xmlns:p="http://schemas.microsoft.com/office/2006/metadata/properties" xmlns:ns2="3b00a67f-9791-437e-b702-303a706ea042" targetNamespace="http://schemas.microsoft.com/office/2006/metadata/properties" ma:root="true" ma:fieldsID="3915ecab2cff59e5d3d4d0af5306f32f" ns2:_="">
    <xsd:import namespace="3b00a67f-9791-437e-b702-303a706ea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EADAAC-6487-4A56-A5B8-EEA7D7B59F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2439CC-9ADC-4724-BAFF-4C21125FA9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9CB46E-3CD8-48D2-B93E-F6ECC5163511}">
  <ds:schemaRefs>
    <ds:schemaRef ds:uri="3b00a67f-9791-437e-b702-303a706ea042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231</TotalTime>
  <Words>294</Words>
  <Application>Microsoft Macintosh PowerPoint</Application>
  <PresentationFormat>Widescreen</PresentationFormat>
  <Paragraphs>40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4" baseType="lpstr">
      <vt:lpstr>Arial</vt:lpstr>
      <vt:lpstr>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Therese Torset-Granli</dc:creator>
  <cp:lastModifiedBy>Maria Therese Torset-Granli</cp:lastModifiedBy>
  <cp:revision>3</cp:revision>
  <dcterms:created xsi:type="dcterms:W3CDTF">2025-03-28T08:40:45Z</dcterms:created>
  <dcterms:modified xsi:type="dcterms:W3CDTF">2025-04-07T08:21:17Z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</Properties>
</file>