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7" r:id="rId4"/>
    <p:sldId id="258" r:id="rId5"/>
    <p:sldId id="260" r:id="rId6"/>
    <p:sldId id="259" r:id="rId7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174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53" autoAdjust="0"/>
  </p:normalViewPr>
  <p:slideViewPr>
    <p:cSldViewPr>
      <p:cViewPr>
        <p:scale>
          <a:sx n="70" d="100"/>
          <a:sy n="70" d="100"/>
        </p:scale>
        <p:origin x="-1810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BEF1-2870-4A90-9E20-EFC58A0E7BEC}" type="datetimeFigureOut">
              <a:rPr lang="nb-NO" smtClean="0"/>
              <a:t>27.10.2014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1F295-221D-4A56-8015-E06F9F75B0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85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B197F-50ED-4EBD-837D-68C042DFAF25}" type="datetimeFigureOut">
              <a:rPr lang="nb-NO" smtClean="0"/>
              <a:t>27.10.2014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B65DA-2AA6-48D3-84EC-80C6FF9D08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385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 uten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tel 1"/>
          <p:cNvSpPr>
            <a:spLocks noGrp="1"/>
          </p:cNvSpPr>
          <p:nvPr>
            <p:ph type="ctrTitle"/>
          </p:nvPr>
        </p:nvSpPr>
        <p:spPr>
          <a:xfrm>
            <a:off x="2394056" y="792000"/>
            <a:ext cx="2232248" cy="936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600" b="0">
                <a:solidFill>
                  <a:srgbClr val="7171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20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2505701" y="914400"/>
            <a:ext cx="2138307" cy="93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600" cap="all" baseline="0">
                <a:solidFill>
                  <a:srgbClr val="71717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område</a:t>
            </a:r>
            <a:endParaRPr lang="nb-NO" dirty="0"/>
          </a:p>
        </p:txBody>
      </p:sp>
      <p:sp>
        <p:nvSpPr>
          <p:cNvPr id="2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4570" y="792000"/>
            <a:ext cx="909464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 cap="all" baseline="0">
                <a:solidFill>
                  <a:srgbClr val="7171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89FC27-1C4E-496E-B485-191B3010862A}" type="datetime4">
              <a:rPr lang="nb-NO" smtClean="0"/>
              <a:pPr/>
              <a:t>27. oktober 2014</a:t>
            </a:fld>
            <a:endParaRPr lang="nb-NO" dirty="0"/>
          </a:p>
        </p:txBody>
      </p:sp>
      <p:sp>
        <p:nvSpPr>
          <p:cNvPr id="22" name="TekstSylinder 21"/>
          <p:cNvSpPr txBox="1"/>
          <p:nvPr userDrawn="1"/>
        </p:nvSpPr>
        <p:spPr>
          <a:xfrm>
            <a:off x="288000" y="288000"/>
            <a:ext cx="446449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30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Lørenskog</a:t>
            </a:r>
            <a:r>
              <a:rPr lang="nb-NO" sz="3000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 kommune</a:t>
            </a:r>
            <a:endParaRPr lang="nb-NO" sz="30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kstSylinder 22"/>
          <p:cNvSpPr txBox="1"/>
          <p:nvPr userDrawn="1"/>
        </p:nvSpPr>
        <p:spPr>
          <a:xfrm>
            <a:off x="288000" y="792000"/>
            <a:ext cx="467301" cy="9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6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PUBLISERT:</a:t>
            </a:r>
            <a:endParaRPr lang="nb-NO" sz="6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Sylinder 23"/>
          <p:cNvSpPr txBox="1"/>
          <p:nvPr userDrawn="1"/>
        </p:nvSpPr>
        <p:spPr>
          <a:xfrm>
            <a:off x="2128141" y="914400"/>
            <a:ext cx="46730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6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OMRÅDE:</a:t>
            </a:r>
            <a:endParaRPr lang="nb-NO" sz="6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kstSylinder 24"/>
          <p:cNvSpPr txBox="1"/>
          <p:nvPr userDrawn="1"/>
        </p:nvSpPr>
        <p:spPr>
          <a:xfrm>
            <a:off x="2128141" y="792000"/>
            <a:ext cx="46730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6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TEMA:</a:t>
            </a:r>
            <a:endParaRPr lang="nb-NO" sz="6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Bild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51912"/>
          </a:xfrm>
          <a:prstGeom prst="rect">
            <a:avLst/>
          </a:prstGeom>
        </p:spPr>
      </p:pic>
      <p:sp>
        <p:nvSpPr>
          <p:cNvPr id="28" name="Plassholder for innhold 7"/>
          <p:cNvSpPr>
            <a:spLocks noGrp="1"/>
          </p:cNvSpPr>
          <p:nvPr>
            <p:ph sz="quarter" idx="11" hasCustomPrompt="1"/>
          </p:nvPr>
        </p:nvSpPr>
        <p:spPr>
          <a:xfrm>
            <a:off x="288000" y="914400"/>
            <a:ext cx="1601696" cy="9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" cap="all" baseline="0">
                <a:solidFill>
                  <a:srgbClr val="717174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 smtClean="0"/>
              <a:t>Klikk og skriv navn og tittel</a:t>
            </a:r>
            <a:endParaRPr lang="nb-NO" dirty="0"/>
          </a:p>
        </p:txBody>
      </p:sp>
      <p:sp>
        <p:nvSpPr>
          <p:cNvPr id="29" name="TekstSylinder 28"/>
          <p:cNvSpPr txBox="1"/>
          <p:nvPr userDrawn="1"/>
        </p:nvSpPr>
        <p:spPr>
          <a:xfrm>
            <a:off x="591760" y="1466278"/>
            <a:ext cx="585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OPPVEKST OG</a:t>
            </a:r>
            <a:r>
              <a:rPr lang="nb-NO" sz="28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UTDANNING</a:t>
            </a:r>
            <a:endParaRPr lang="nb-NO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1278000"/>
            <a:ext cx="8539400" cy="53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8778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e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linje 11"/>
          <p:cNvCxnSpPr/>
          <p:nvPr userDrawn="1"/>
        </p:nvCxnSpPr>
        <p:spPr>
          <a:xfrm>
            <a:off x="540000" y="6550560"/>
            <a:ext cx="6264697" cy="0"/>
          </a:xfrm>
          <a:prstGeom prst="line">
            <a:avLst/>
          </a:prstGeom>
          <a:ln>
            <a:solidFill>
              <a:srgbClr val="717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370560"/>
            <a:ext cx="5976216" cy="228272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900" cap="all" baseline="0">
                <a:solidFill>
                  <a:srgbClr val="717174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 smtClean="0"/>
              <a:t>Tema</a:t>
            </a:r>
            <a:endParaRPr lang="nn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6345360"/>
            <a:ext cx="1951807" cy="324000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288000" y="1988840"/>
            <a:ext cx="4834880" cy="40324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301928" y="1988840"/>
            <a:ext cx="3097213" cy="3240087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3" name="Plassholder f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5301928" y="5302349"/>
            <a:ext cx="3097213" cy="142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700">
                <a:solidFill>
                  <a:srgbClr val="717174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 smtClean="0"/>
              <a:t>Klikk for å legge inn foto-kredit</a:t>
            </a:r>
            <a:endParaRPr lang="nb-NO" dirty="0"/>
          </a:p>
        </p:txBody>
      </p:sp>
      <p:sp>
        <p:nvSpPr>
          <p:cNvPr id="15" name="Tittel 3"/>
          <p:cNvSpPr>
            <a:spLocks noGrp="1"/>
          </p:cNvSpPr>
          <p:nvPr>
            <p:ph type="title"/>
          </p:nvPr>
        </p:nvSpPr>
        <p:spPr>
          <a:xfrm>
            <a:off x="288000" y="620688"/>
            <a:ext cx="8064896" cy="65293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6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7CEB96E-07A7-4BBD-A3CE-357A5B432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55703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linje 11"/>
          <p:cNvCxnSpPr/>
          <p:nvPr userDrawn="1"/>
        </p:nvCxnSpPr>
        <p:spPr>
          <a:xfrm>
            <a:off x="540000" y="6550560"/>
            <a:ext cx="6264697" cy="0"/>
          </a:xfrm>
          <a:prstGeom prst="line">
            <a:avLst/>
          </a:prstGeom>
          <a:ln>
            <a:solidFill>
              <a:srgbClr val="7171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370560"/>
            <a:ext cx="5976216" cy="228272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900" cap="all" baseline="0">
                <a:solidFill>
                  <a:srgbClr val="717174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 smtClean="0"/>
              <a:t>Tema</a:t>
            </a:r>
            <a:endParaRPr lang="nn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6345360"/>
            <a:ext cx="1951807" cy="324000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288000" y="1988840"/>
            <a:ext cx="8100424" cy="40324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Tittel 3"/>
          <p:cNvSpPr>
            <a:spLocks noGrp="1"/>
          </p:cNvSpPr>
          <p:nvPr>
            <p:ph type="title"/>
          </p:nvPr>
        </p:nvSpPr>
        <p:spPr>
          <a:xfrm>
            <a:off x="288000" y="620688"/>
            <a:ext cx="8064896" cy="65293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6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7CEB96E-07A7-4BBD-A3CE-357A5B432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02743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92"/>
          <a:stretch/>
        </p:blipFill>
        <p:spPr>
          <a:xfrm>
            <a:off x="288000" y="1278000"/>
            <a:ext cx="6097810" cy="5317200"/>
          </a:xfrm>
          <a:prstGeom prst="rect">
            <a:avLst/>
          </a:prstGeom>
        </p:spPr>
      </p:pic>
      <p:sp>
        <p:nvSpPr>
          <p:cNvPr id="14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6408488" y="1268760"/>
            <a:ext cx="2411984" cy="532348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2394056" y="792000"/>
            <a:ext cx="2232248" cy="936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600" b="0">
                <a:solidFill>
                  <a:srgbClr val="7171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9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2505701" y="914400"/>
            <a:ext cx="2138307" cy="93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600" cap="all" baseline="0">
                <a:solidFill>
                  <a:srgbClr val="71717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område</a:t>
            </a:r>
            <a:endParaRPr lang="nb-NO" dirty="0"/>
          </a:p>
        </p:txBody>
      </p:sp>
      <p:sp>
        <p:nvSpPr>
          <p:cNvPr id="2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4570" y="792000"/>
            <a:ext cx="909464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 cap="all" baseline="0">
                <a:solidFill>
                  <a:srgbClr val="7171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89FC27-1C4E-496E-B485-191B3010862A}" type="datetime4">
              <a:rPr lang="nb-NO" smtClean="0"/>
              <a:pPr/>
              <a:t>27. oktober 2014</a:t>
            </a:fld>
            <a:endParaRPr lang="nb-NO" dirty="0"/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288000" y="288000"/>
            <a:ext cx="446449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30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Lørenskog</a:t>
            </a:r>
            <a:r>
              <a:rPr lang="nb-NO" sz="3000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 kommune</a:t>
            </a:r>
            <a:endParaRPr lang="nb-NO" sz="30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kstSylinder 21"/>
          <p:cNvSpPr txBox="1"/>
          <p:nvPr userDrawn="1"/>
        </p:nvSpPr>
        <p:spPr>
          <a:xfrm>
            <a:off x="288000" y="792000"/>
            <a:ext cx="467301" cy="90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6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PUBLISERT:</a:t>
            </a:r>
            <a:endParaRPr lang="nb-NO" sz="6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kstSylinder 22"/>
          <p:cNvSpPr txBox="1"/>
          <p:nvPr userDrawn="1"/>
        </p:nvSpPr>
        <p:spPr>
          <a:xfrm>
            <a:off x="2128141" y="914400"/>
            <a:ext cx="46730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6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OMRÅDE:</a:t>
            </a:r>
            <a:endParaRPr lang="nb-NO" sz="6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Sylinder 23"/>
          <p:cNvSpPr txBox="1"/>
          <p:nvPr userDrawn="1"/>
        </p:nvSpPr>
        <p:spPr>
          <a:xfrm>
            <a:off x="2128141" y="792000"/>
            <a:ext cx="46730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600" b="1" dirty="0" smtClean="0">
                <a:solidFill>
                  <a:srgbClr val="717174"/>
                </a:solidFill>
                <a:latin typeface="Arial" pitchFamily="34" charset="0"/>
                <a:cs typeface="Arial" pitchFamily="34" charset="0"/>
              </a:rPr>
              <a:t>TEMA:</a:t>
            </a:r>
            <a:endParaRPr lang="nb-NO" sz="600" dirty="0">
              <a:solidFill>
                <a:srgbClr val="71717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Bilde 3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32656"/>
            <a:ext cx="504056" cy="651912"/>
          </a:xfrm>
          <a:prstGeom prst="rect">
            <a:avLst/>
          </a:prstGeom>
        </p:spPr>
      </p:pic>
      <p:sp>
        <p:nvSpPr>
          <p:cNvPr id="36" name="Plassholder for innhold 7"/>
          <p:cNvSpPr>
            <a:spLocks noGrp="1"/>
          </p:cNvSpPr>
          <p:nvPr>
            <p:ph sz="quarter" idx="12" hasCustomPrompt="1"/>
          </p:nvPr>
        </p:nvSpPr>
        <p:spPr>
          <a:xfrm>
            <a:off x="288000" y="914400"/>
            <a:ext cx="1601696" cy="9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" cap="all" baseline="0">
                <a:solidFill>
                  <a:srgbClr val="717174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 smtClean="0"/>
              <a:t>Klikk og skriv navn og tittel</a:t>
            </a:r>
            <a:endParaRPr lang="nb-NO" dirty="0"/>
          </a:p>
        </p:txBody>
      </p:sp>
      <p:sp>
        <p:nvSpPr>
          <p:cNvPr id="37" name="TekstSylinder 36"/>
          <p:cNvSpPr txBox="1"/>
          <p:nvPr userDrawn="1"/>
        </p:nvSpPr>
        <p:spPr>
          <a:xfrm>
            <a:off x="591760" y="1466278"/>
            <a:ext cx="570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OPPVEKST</a:t>
            </a:r>
            <a:r>
              <a:rPr lang="nb-NO" sz="28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 UTDANNING</a:t>
            </a:r>
            <a:endParaRPr lang="nb-NO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705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ittel 1"/>
          <p:cNvSpPr>
            <a:spLocks noGrp="1"/>
          </p:cNvSpPr>
          <p:nvPr>
            <p:ph type="title"/>
          </p:nvPr>
        </p:nvSpPr>
        <p:spPr>
          <a:xfrm>
            <a:off x="288000" y="1278000"/>
            <a:ext cx="8064896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5" name="Plassholder for tekst 2"/>
          <p:cNvSpPr>
            <a:spLocks noGrp="1"/>
          </p:cNvSpPr>
          <p:nvPr>
            <p:ph type="body" idx="1"/>
          </p:nvPr>
        </p:nvSpPr>
        <p:spPr>
          <a:xfrm>
            <a:off x="288000" y="2021043"/>
            <a:ext cx="4834880" cy="4288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B96E-07A7-4BBD-A3CE-357A5B432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44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 cap="none" baseline="0">
          <a:solidFill>
            <a:srgbClr val="33333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541338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719138" indent="-1793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85838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62050" indent="-173038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Åpen, troverdig og engasjert!</a:t>
            </a:r>
          </a:p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Velkommen til satsing på </a:t>
            </a:r>
            <a:r>
              <a:rPr lang="nb-NO" dirty="0" smtClean="0"/>
              <a:t>etikk</a:t>
            </a:r>
            <a:endParaRPr lang="nb-NO" dirty="0"/>
          </a:p>
          <a:p>
            <a:r>
              <a:rPr lang="nb-NO" dirty="0" smtClean="0"/>
              <a:t>Presentasjon </a:t>
            </a:r>
            <a:r>
              <a:rPr lang="nb-NO" dirty="0"/>
              <a:t>av </a:t>
            </a:r>
            <a:r>
              <a:rPr lang="nb-NO" dirty="0" smtClean="0"/>
              <a:t>etikkportalen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r>
              <a:rPr lang="nb-NO" dirty="0" smtClean="0"/>
              <a:t>Pause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r>
              <a:rPr lang="nb-NO" dirty="0" smtClean="0"/>
              <a:t>Foredrag </a:t>
            </a:r>
            <a:r>
              <a:rPr lang="nb-NO" dirty="0"/>
              <a:t>Henrik </a:t>
            </a:r>
            <a:r>
              <a:rPr lang="nb-NO" dirty="0" smtClean="0"/>
              <a:t>Syse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400" dirty="0" smtClean="0"/>
              <a:t>Program</a:t>
            </a:r>
            <a:endParaRPr lang="nb-NO" sz="440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CEB96E-07A7-4BBD-A3CE-357A5B43280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363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 smtClean="0"/>
              <a:t>Åpen, troverdig og engasjert!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Bevaringsområde i medarbeiderundersøkelsen </a:t>
            </a:r>
          </a:p>
          <a:p>
            <a:pPr lvl="1"/>
            <a:r>
              <a:rPr lang="nb-NO" dirty="0" smtClean="0"/>
              <a:t>Tar spørsmål om etikk på alvor</a:t>
            </a:r>
          </a:p>
          <a:p>
            <a:r>
              <a:rPr lang="nb-NO" dirty="0" smtClean="0"/>
              <a:t>God praksis</a:t>
            </a:r>
          </a:p>
          <a:p>
            <a:pPr lvl="1"/>
            <a:r>
              <a:rPr lang="nb-NO" dirty="0" smtClean="0"/>
              <a:t>nesten </a:t>
            </a:r>
            <a:r>
              <a:rPr lang="nb-NO" dirty="0"/>
              <a:t>fire av ti ledere og ordførere </a:t>
            </a:r>
            <a:r>
              <a:rPr lang="nb-NO" dirty="0" smtClean="0"/>
              <a:t>kjente </a:t>
            </a:r>
            <a:r>
              <a:rPr lang="nb-NO" dirty="0"/>
              <a:t>til ulike former for forslag om utilbørlig fordel i kommunene</a:t>
            </a:r>
          </a:p>
          <a:p>
            <a:pPr lvl="1"/>
            <a:r>
              <a:rPr lang="nb-NO" dirty="0"/>
              <a:t>r</a:t>
            </a:r>
            <a:r>
              <a:rPr lang="nb-NO" dirty="0" smtClean="0"/>
              <a:t>edusere </a:t>
            </a:r>
            <a:r>
              <a:rPr lang="nb-NO" dirty="0"/>
              <a:t>risikoen for misligheter, kameraderi, vennetjenester og </a:t>
            </a:r>
            <a:r>
              <a:rPr lang="nb-NO" dirty="0" smtClean="0"/>
              <a:t>korrupsjon – forebyggende</a:t>
            </a:r>
          </a:p>
          <a:p>
            <a:r>
              <a:rPr lang="nb-NO" dirty="0" smtClean="0"/>
              <a:t>Styrket omdømme</a:t>
            </a:r>
          </a:p>
          <a:p>
            <a:pPr lvl="1"/>
            <a:r>
              <a:rPr lang="nb-NO" dirty="0" smtClean="0"/>
              <a:t>51 prosent tror </a:t>
            </a:r>
            <a:r>
              <a:rPr lang="nb-NO" dirty="0"/>
              <a:t>det forekommer korrupsjon i kommune og </a:t>
            </a:r>
            <a:r>
              <a:rPr lang="nb-NO" dirty="0" smtClean="0"/>
              <a:t>stat</a:t>
            </a:r>
          </a:p>
          <a:p>
            <a:r>
              <a:rPr lang="nb-NO" dirty="0"/>
              <a:t>S</a:t>
            </a:r>
            <a:r>
              <a:rPr lang="nb-NO" dirty="0" smtClean="0"/>
              <a:t>tørre </a:t>
            </a:r>
            <a:r>
              <a:rPr lang="nb-NO" dirty="0"/>
              <a:t>trygghet i å varsle om kritikkverdige </a:t>
            </a:r>
            <a:r>
              <a:rPr lang="nb-NO" dirty="0" smtClean="0"/>
              <a:t>forhold</a:t>
            </a:r>
          </a:p>
          <a:p>
            <a:pPr lvl="1"/>
            <a:r>
              <a:rPr lang="nb-NO" dirty="0" smtClean="0"/>
              <a:t>Bevisstgjørende</a:t>
            </a:r>
          </a:p>
          <a:p>
            <a:r>
              <a:rPr lang="nb-NO" dirty="0" smtClean="0"/>
              <a:t>Styrket dialog og samarbeid </a:t>
            </a:r>
            <a:r>
              <a:rPr lang="nb-NO" dirty="0"/>
              <a:t>mellom ledere og ansatte</a:t>
            </a:r>
            <a:endParaRPr lang="nb-NO" dirty="0" smtClean="0"/>
          </a:p>
          <a:p>
            <a:pPr lvl="1"/>
            <a:endParaRPr lang="nb-NO" dirty="0" smtClean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Hvorfor denne </a:t>
            </a:r>
            <a:r>
              <a:rPr lang="nb-NO" dirty="0" smtClean="0"/>
              <a:t>satsingen </a:t>
            </a:r>
            <a:r>
              <a:rPr lang="nb-NO" dirty="0"/>
              <a:t>på </a:t>
            </a:r>
            <a:r>
              <a:rPr lang="nb-NO" dirty="0" smtClean="0"/>
              <a:t>etikk?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CEB96E-07A7-4BBD-A3CE-357A5B43280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36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Åpen, troverdig og engasjert!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smtClean="0"/>
              <a:t>Vi ønsker:</a:t>
            </a:r>
          </a:p>
          <a:p>
            <a:pPr lvl="1"/>
            <a:r>
              <a:rPr lang="nb-NO" dirty="0" smtClean="0"/>
              <a:t>at ansatte skal tenke </a:t>
            </a:r>
            <a:r>
              <a:rPr lang="nb-NO" dirty="0"/>
              <a:t>klart rundt moralske spørsmål og hvordan disse kan håndteres i </a:t>
            </a:r>
            <a:r>
              <a:rPr lang="nb-NO" dirty="0" smtClean="0"/>
              <a:t>praksis</a:t>
            </a:r>
          </a:p>
          <a:p>
            <a:pPr lvl="1"/>
            <a:r>
              <a:rPr lang="nb-NO" dirty="0" smtClean="0"/>
              <a:t>at Lørenskog </a:t>
            </a:r>
            <a:r>
              <a:rPr lang="nb-NO" dirty="0"/>
              <a:t>kommune </a:t>
            </a:r>
            <a:r>
              <a:rPr lang="nb-NO" dirty="0" smtClean="0"/>
              <a:t>skal ha handlekraftige </a:t>
            </a:r>
            <a:r>
              <a:rPr lang="nb-NO" dirty="0"/>
              <a:t>ansatte som løser </a:t>
            </a:r>
            <a:r>
              <a:rPr lang="nb-NO" dirty="0" smtClean="0"/>
              <a:t>problemene</a:t>
            </a:r>
          </a:p>
          <a:p>
            <a:pPr lvl="1"/>
            <a:r>
              <a:rPr lang="nb-NO" dirty="0"/>
              <a:t>e</a:t>
            </a:r>
            <a:r>
              <a:rPr lang="nb-NO" dirty="0" smtClean="0"/>
              <a:t>n velutviklet organisasjonskulturen hvor etiske </a:t>
            </a:r>
            <a:r>
              <a:rPr lang="nb-NO" dirty="0"/>
              <a:t>holdninger og verdier blir godt </a:t>
            </a:r>
            <a:r>
              <a:rPr lang="nb-NO" dirty="0" smtClean="0"/>
              <a:t>ivaretatt</a:t>
            </a:r>
          </a:p>
          <a:p>
            <a:pPr lvl="1"/>
            <a:r>
              <a:rPr lang="nb-NO" dirty="0" smtClean="0"/>
              <a:t>å styrke våre verdier:</a:t>
            </a:r>
          </a:p>
          <a:p>
            <a:pPr lvl="1"/>
            <a:endParaRPr lang="nb-NO" dirty="0"/>
          </a:p>
          <a:p>
            <a:pPr lvl="0" algn="ctr"/>
            <a:r>
              <a:rPr lang="nb-NO" dirty="0" smtClean="0"/>
              <a:t>Åpen</a:t>
            </a:r>
            <a:r>
              <a:rPr lang="nb-NO" dirty="0"/>
              <a:t>, Troverdig, </a:t>
            </a:r>
            <a:r>
              <a:rPr lang="nb-NO" dirty="0" smtClean="0"/>
              <a:t>Engasjert</a:t>
            </a:r>
            <a:endParaRPr lang="nb-NO" dirty="0"/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ønsker vi å </a:t>
            </a:r>
            <a:r>
              <a:rPr lang="nb-NO" dirty="0" smtClean="0"/>
              <a:t>oppnå?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CEB96E-07A7-4BBD-A3CE-357A5B43280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35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Åpen, troverdig og engasjert!</a:t>
            </a:r>
          </a:p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88000" y="1988840"/>
            <a:ext cx="8316448" cy="4032448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Forankring hos ansatte, i </a:t>
            </a:r>
            <a:r>
              <a:rPr lang="nb-NO" dirty="0"/>
              <a:t>administrasjonen og </a:t>
            </a:r>
            <a:r>
              <a:rPr lang="nb-NO" dirty="0" smtClean="0"/>
              <a:t>politisk</a:t>
            </a:r>
          </a:p>
          <a:p>
            <a:r>
              <a:rPr lang="nb-NO" dirty="0" smtClean="0"/>
              <a:t>Synliggjøre satsingen i plandokumenter og digitale kanaler</a:t>
            </a:r>
          </a:p>
          <a:p>
            <a:r>
              <a:rPr lang="nb-NO" dirty="0" smtClean="0"/>
              <a:t>Legitimere bruk av tid</a:t>
            </a:r>
          </a:p>
          <a:p>
            <a:r>
              <a:rPr lang="nb-NO" dirty="0" smtClean="0"/>
              <a:t>Tydeliggjøre </a:t>
            </a:r>
            <a:r>
              <a:rPr lang="nb-NO" dirty="0"/>
              <a:t>lederansvaret</a:t>
            </a:r>
          </a:p>
          <a:p>
            <a:r>
              <a:rPr lang="nb-NO" dirty="0" smtClean="0"/>
              <a:t>Skape </a:t>
            </a:r>
            <a:r>
              <a:rPr lang="nb-NO" dirty="0"/>
              <a:t>engasjement og lyst til å jobbe med </a:t>
            </a:r>
            <a:r>
              <a:rPr lang="nb-NO" dirty="0" smtClean="0"/>
              <a:t>etikk</a:t>
            </a:r>
            <a:endParaRPr lang="nb-NO" dirty="0"/>
          </a:p>
          <a:p>
            <a:r>
              <a:rPr lang="nb-NO" dirty="0" smtClean="0"/>
              <a:t>Langsiktig arbeid  </a:t>
            </a:r>
          </a:p>
          <a:p>
            <a:r>
              <a:rPr lang="nb-NO" dirty="0" smtClean="0"/>
              <a:t>Aktivere gode møteplasser for etisk refleksjon</a:t>
            </a:r>
            <a:endParaRPr lang="nb-NO" dirty="0"/>
          </a:p>
          <a:p>
            <a:r>
              <a:rPr lang="nb-NO" dirty="0" smtClean="0"/>
              <a:t>Lansere etikkportalen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skal vi få dette til?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CEB96E-07A7-4BBD-A3CE-357A5B43280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24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5"/>
          </p:nvPr>
        </p:nvSpPr>
        <p:spPr>
          <a:xfrm>
            <a:off x="540000" y="6381328"/>
            <a:ext cx="5976216" cy="228272"/>
          </a:xfrm>
        </p:spPr>
        <p:txBody>
          <a:bodyPr/>
          <a:lstStyle/>
          <a:p>
            <a:r>
              <a:rPr lang="nb-NO" dirty="0"/>
              <a:t>Åpen, troverdig og </a:t>
            </a:r>
            <a:r>
              <a:rPr lang="nb-NO" dirty="0" smtClean="0"/>
              <a:t>engasjert!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Vedtatt av kommunestyret i 2008 </a:t>
            </a:r>
            <a:endParaRPr lang="nb-NO" dirty="0" smtClean="0"/>
          </a:p>
          <a:p>
            <a:endParaRPr lang="nb-NO" dirty="0" smtClean="0"/>
          </a:p>
          <a:p>
            <a:pPr lvl="1"/>
            <a:r>
              <a:rPr lang="nb-NO" dirty="0"/>
              <a:t>Informasjon og åpenhet</a:t>
            </a:r>
          </a:p>
          <a:p>
            <a:pPr lvl="1"/>
            <a:r>
              <a:rPr lang="nb-NO" dirty="0" smtClean="0"/>
              <a:t>Romslig </a:t>
            </a:r>
            <a:r>
              <a:rPr lang="nb-NO" dirty="0"/>
              <a:t>og sjenerøs</a:t>
            </a:r>
          </a:p>
          <a:p>
            <a:pPr lvl="1"/>
            <a:r>
              <a:rPr lang="nb-NO" dirty="0" smtClean="0"/>
              <a:t>Rettferdig </a:t>
            </a:r>
            <a:r>
              <a:rPr lang="nb-NO" dirty="0"/>
              <a:t>likebehandling</a:t>
            </a:r>
          </a:p>
          <a:p>
            <a:pPr lvl="1"/>
            <a:r>
              <a:rPr lang="nb-NO" dirty="0" smtClean="0"/>
              <a:t>Blikk </a:t>
            </a:r>
            <a:r>
              <a:rPr lang="nb-NO" dirty="0"/>
              <a:t>for helheten</a:t>
            </a:r>
          </a:p>
          <a:p>
            <a:pPr lvl="1"/>
            <a:r>
              <a:rPr lang="nb-NO" dirty="0" smtClean="0"/>
              <a:t>Respekt </a:t>
            </a:r>
            <a:r>
              <a:rPr lang="nb-NO" dirty="0"/>
              <a:t>og </a:t>
            </a:r>
            <a:r>
              <a:rPr lang="nb-NO" dirty="0" smtClean="0"/>
              <a:t>tillit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Lørenskog kommunes verdier og etiske retningslinjer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CEB96E-07A7-4BBD-A3CE-357A5B43280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138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Åpen, troverdig og engasjert!</a:t>
            </a:r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Når vi er i </a:t>
            </a:r>
            <a:r>
              <a:rPr lang="nb-NO" dirty="0" smtClean="0"/>
              <a:t>tvil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CEB96E-07A7-4BBD-A3CE-357A5B43280D}" type="slidenum">
              <a:rPr lang="nb-NO" smtClean="0"/>
              <a:t>6</a:t>
            </a:fld>
            <a:endParaRPr lang="nb-NO"/>
          </a:p>
        </p:txBody>
      </p:sp>
      <p:pic>
        <p:nvPicPr>
          <p:cNvPr id="6" name="Bild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2471" r="49440" b="56000"/>
          <a:stretch/>
        </p:blipFill>
        <p:spPr bwMode="auto">
          <a:xfrm>
            <a:off x="1907704" y="1412776"/>
            <a:ext cx="5184576" cy="47358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4233913"/>
      </p:ext>
    </p:extLst>
  </p:cSld>
  <p:clrMapOvr>
    <a:masterClrMapping/>
  </p:clrMapOvr>
</p:sld>
</file>

<file path=ppt/theme/theme1.xml><?xml version="1.0" encoding="utf-8"?>
<a:theme xmlns:a="http://schemas.openxmlformats.org/drawingml/2006/main" name="Oppvekst og utdan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Oppvekst og utdanning</Template>
  <TotalTime>3954</TotalTime>
  <Words>251</Words>
  <Application>Microsoft Office PowerPoint</Application>
  <PresentationFormat>Skjermfremvisning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Oppvekst og utdanning</vt:lpstr>
      <vt:lpstr>Program</vt:lpstr>
      <vt:lpstr>Hvorfor denne satsingen på etikk?</vt:lpstr>
      <vt:lpstr>Hva ønsker vi å oppnå?</vt:lpstr>
      <vt:lpstr>Hvordan skal vi få dette til?</vt:lpstr>
      <vt:lpstr>Lørenskog kommunes verdier og etiske retningslinjer</vt:lpstr>
      <vt:lpstr>Når vi er i tvil</vt:lpstr>
    </vt:vector>
  </TitlesOfParts>
  <Company>LK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Folkevalgtopplæring 10.-11. februar 2012</dc:title>
  <dc:creator>Dagfinn Cock</dc:creator>
  <cp:lastModifiedBy>Kristine Nielsen</cp:lastModifiedBy>
  <cp:revision>163</cp:revision>
  <cp:lastPrinted>2013-11-06T09:51:18Z</cp:lastPrinted>
  <dcterms:created xsi:type="dcterms:W3CDTF">2012-01-26T08:45:28Z</dcterms:created>
  <dcterms:modified xsi:type="dcterms:W3CDTF">2014-10-27T06:59:12Z</dcterms:modified>
</cp:coreProperties>
</file>